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64" r:id="rId1"/>
  </p:sldMasterIdLst>
  <p:sldIdLst>
    <p:sldId id="272" r:id="rId2"/>
    <p:sldId id="269" r:id="rId3"/>
    <p:sldId id="270" r:id="rId4"/>
    <p:sldId id="271"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100" d="100"/>
          <a:sy n="100" d="100"/>
        </p:scale>
        <p:origin x="-94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2427B63-3E9C-4A81-9307-988C54FBE75B}" type="datetimeFigureOut">
              <a:rPr lang="ar-IQ" smtClean="0"/>
              <a:t>27/06/1443</a:t>
            </a:fld>
            <a:endParaRPr lang="ar-IQ"/>
          </a:p>
        </p:txBody>
      </p:sp>
      <p:sp>
        <p:nvSpPr>
          <p:cNvPr id="5" name="Footer Placeholder 4"/>
          <p:cNvSpPr>
            <a:spLocks noGrp="1"/>
          </p:cNvSpPr>
          <p:nvPr>
            <p:ph type="ftr" sz="quarter" idx="11"/>
          </p:nvPr>
        </p:nvSpPr>
        <p:spPr>
          <a:xfrm>
            <a:off x="1174044" y="5357592"/>
            <a:ext cx="5034845" cy="365125"/>
          </a:xfrm>
        </p:spPr>
        <p:txBody>
          <a:bodyPr/>
          <a:lstStyle/>
          <a:p>
            <a:endParaRPr lang="ar-IQ"/>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F8F270C-9680-4DF8-A530-7EA65B8B0EC9}"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427B63-3E9C-4A81-9307-988C54FBE75B}" type="datetimeFigureOut">
              <a:rPr lang="ar-IQ" smtClean="0"/>
              <a:t>27/06/1443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F8F270C-9680-4DF8-A530-7EA65B8B0EC9}"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427B63-3E9C-4A81-9307-988C54FBE75B}" type="datetimeFigureOut">
              <a:rPr lang="ar-IQ" smtClean="0"/>
              <a:t>27/06/1443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F8F270C-9680-4DF8-A530-7EA65B8B0EC9}"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427B63-3E9C-4A81-9307-988C54FBE75B}" type="datetimeFigureOut">
              <a:rPr lang="ar-IQ" smtClean="0"/>
              <a:t>27/06/1443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F8F270C-9680-4DF8-A530-7EA65B8B0EC9}"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27B63-3E9C-4A81-9307-988C54FBE75B}" type="datetimeFigureOut">
              <a:rPr lang="ar-IQ" smtClean="0"/>
              <a:t>27/06/1443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F8F270C-9680-4DF8-A530-7EA65B8B0EC9}"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2427B63-3E9C-4A81-9307-988C54FBE75B}" type="datetimeFigureOut">
              <a:rPr lang="ar-IQ" smtClean="0"/>
              <a:t>27/06/1443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F8F270C-9680-4DF8-A530-7EA65B8B0EC9}" type="slidenum">
              <a:rPr lang="ar-IQ" smtClean="0"/>
              <a:t>‹#›</a:t>
            </a:fld>
            <a:endParaRPr lang="ar-IQ"/>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2427B63-3E9C-4A81-9307-988C54FBE75B}" type="datetimeFigureOut">
              <a:rPr lang="ar-IQ" smtClean="0"/>
              <a:t>27/06/1443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F8F270C-9680-4DF8-A530-7EA65B8B0EC9}" type="slidenum">
              <a:rPr lang="ar-IQ" smtClean="0"/>
              <a:t>‹#›</a:t>
            </a:fld>
            <a:endParaRPr lang="ar-IQ"/>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427B63-3E9C-4A81-9307-988C54FBE75B}" type="datetimeFigureOut">
              <a:rPr lang="ar-IQ" smtClean="0"/>
              <a:t>27/06/1443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F8F270C-9680-4DF8-A530-7EA65B8B0EC9}"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427B63-3E9C-4A81-9307-988C54FBE75B}" type="datetimeFigureOut">
              <a:rPr lang="ar-IQ" smtClean="0"/>
              <a:t>27/06/1443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0F8F270C-9680-4DF8-A530-7EA65B8B0EC9}"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D2427B63-3E9C-4A81-9307-988C54FBE75B}" type="datetimeFigureOut">
              <a:rPr lang="ar-IQ" smtClean="0"/>
              <a:t>27/06/1443</a:t>
            </a:fld>
            <a:endParaRPr lang="ar-IQ"/>
          </a:p>
        </p:txBody>
      </p:sp>
      <p:sp>
        <p:nvSpPr>
          <p:cNvPr id="6" name="Footer Placeholder 5"/>
          <p:cNvSpPr>
            <a:spLocks noGrp="1"/>
          </p:cNvSpPr>
          <p:nvPr>
            <p:ph type="ftr" sz="quarter" idx="11"/>
          </p:nvPr>
        </p:nvSpPr>
        <p:spPr>
          <a:xfrm rot="-60000">
            <a:off x="914554" y="5829261"/>
            <a:ext cx="3522607" cy="365125"/>
          </a:xfrm>
        </p:spPr>
        <p:txBody>
          <a:bodyPr/>
          <a:lstStyle/>
          <a:p>
            <a:endParaRPr lang="ar-IQ"/>
          </a:p>
        </p:txBody>
      </p:sp>
      <p:sp>
        <p:nvSpPr>
          <p:cNvPr id="7" name="Slide Number Placeholder 6"/>
          <p:cNvSpPr>
            <a:spLocks noGrp="1"/>
          </p:cNvSpPr>
          <p:nvPr>
            <p:ph type="sldNum" sz="quarter" idx="12"/>
          </p:nvPr>
        </p:nvSpPr>
        <p:spPr>
          <a:xfrm rot="60000">
            <a:off x="7557313" y="5896961"/>
            <a:ext cx="554023" cy="365125"/>
          </a:xfrm>
        </p:spPr>
        <p:txBody>
          <a:bodyPr/>
          <a:lstStyle/>
          <a:p>
            <a:fld id="{0F8F270C-9680-4DF8-A530-7EA65B8B0EC9}"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D2427B63-3E9C-4A81-9307-988C54FBE75B}" type="datetimeFigureOut">
              <a:rPr lang="ar-IQ" smtClean="0"/>
              <a:t>27/06/1443</a:t>
            </a:fld>
            <a:endParaRPr lang="ar-IQ"/>
          </a:p>
        </p:txBody>
      </p:sp>
      <p:sp>
        <p:nvSpPr>
          <p:cNvPr id="6" name="Footer Placeholder 5"/>
          <p:cNvSpPr>
            <a:spLocks noGrp="1"/>
          </p:cNvSpPr>
          <p:nvPr>
            <p:ph type="ftr" sz="quarter" idx="11"/>
          </p:nvPr>
        </p:nvSpPr>
        <p:spPr>
          <a:xfrm rot="-60000">
            <a:off x="914569" y="5831037"/>
            <a:ext cx="3319043" cy="365125"/>
          </a:xfrm>
        </p:spPr>
        <p:txBody>
          <a:bodyPr/>
          <a:lstStyle/>
          <a:p>
            <a:endParaRPr lang="ar-IQ"/>
          </a:p>
        </p:txBody>
      </p:sp>
      <p:sp>
        <p:nvSpPr>
          <p:cNvPr id="7" name="Slide Number Placeholder 6"/>
          <p:cNvSpPr>
            <a:spLocks noGrp="1"/>
          </p:cNvSpPr>
          <p:nvPr>
            <p:ph type="sldNum" sz="quarter" idx="12"/>
          </p:nvPr>
        </p:nvSpPr>
        <p:spPr>
          <a:xfrm rot="60000">
            <a:off x="7562089" y="5900026"/>
            <a:ext cx="554023" cy="365125"/>
          </a:xfrm>
        </p:spPr>
        <p:txBody>
          <a:bodyPr/>
          <a:lstStyle/>
          <a:p>
            <a:fld id="{0F8F270C-9680-4DF8-A530-7EA65B8B0EC9}"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2427B63-3E9C-4A81-9307-988C54FBE75B}" type="datetimeFigureOut">
              <a:rPr lang="ar-IQ" smtClean="0"/>
              <a:t>27/06/1443</a:t>
            </a:fld>
            <a:endParaRPr lang="ar-IQ"/>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IQ"/>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F8F270C-9680-4DF8-A530-7EA65B8B0EC9}"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b="1" dirty="0">
                <a:solidFill>
                  <a:srgbClr val="AA2B1E">
                    <a:lumMod val="60000"/>
                    <a:lumOff val="40000"/>
                  </a:srgbClr>
                </a:solidFill>
                <a:latin typeface="Californian FB" panose="0207040306080B030204" pitchFamily="18" charset="0"/>
                <a:ea typeface="Verdana" panose="020B0604030504040204" pitchFamily="34" charset="0"/>
              </a:rPr>
              <a:t>statistics</a:t>
            </a:r>
            <a:endParaRPr lang="ar-IQ" dirty="0"/>
          </a:p>
        </p:txBody>
      </p:sp>
      <p:sp>
        <p:nvSpPr>
          <p:cNvPr id="3" name="Subtitle 2"/>
          <p:cNvSpPr>
            <a:spLocks noGrp="1"/>
          </p:cNvSpPr>
          <p:nvPr>
            <p:ph type="subTitle" idx="1"/>
          </p:nvPr>
        </p:nvSpPr>
        <p:spPr/>
        <p:txBody>
          <a:bodyPr>
            <a:normAutofit lnSpcReduction="10000"/>
          </a:bodyPr>
          <a:lstStyle/>
          <a:p>
            <a:pPr lvl="0" rtl="0">
              <a:buClr>
                <a:srgbClr val="AA2B1E"/>
              </a:buClr>
            </a:pPr>
            <a:r>
              <a:rPr lang="en-US" sz="3000" b="1" i="1" dirty="0">
                <a:solidFill>
                  <a:prstClr val="black">
                    <a:lumMod val="85000"/>
                    <a:lumOff val="15000"/>
                  </a:prstClr>
                </a:solidFill>
              </a:rPr>
              <a:t>For first stage</a:t>
            </a:r>
            <a:r>
              <a:rPr lang="en-US" altLang="en-US" sz="5600" b="1" dirty="0">
                <a:solidFill>
                  <a:prstClr val="black">
                    <a:lumMod val="85000"/>
                    <a:lumOff val="15000"/>
                  </a:prstClr>
                </a:solidFill>
                <a:cs typeface="Arial" panose="020B0604020202020204" pitchFamily="34" charset="0"/>
              </a:rPr>
              <a:t/>
            </a:r>
            <a:br>
              <a:rPr lang="en-US" altLang="en-US" sz="5600" b="1" dirty="0">
                <a:solidFill>
                  <a:prstClr val="black">
                    <a:lumMod val="85000"/>
                    <a:lumOff val="15000"/>
                  </a:prstClr>
                </a:solidFill>
                <a:cs typeface="Arial" panose="020B0604020202020204" pitchFamily="34" charset="0"/>
              </a:rPr>
            </a:br>
            <a:r>
              <a:rPr lang="en-US" sz="2600" b="1" i="1" dirty="0">
                <a:solidFill>
                  <a:prstClr val="black">
                    <a:lumMod val="85000"/>
                    <a:lumOff val="15000"/>
                  </a:prstClr>
                </a:solidFill>
              </a:rPr>
              <a:t> prepared by</a:t>
            </a:r>
            <a:br>
              <a:rPr lang="en-US" sz="2600" b="1" i="1" dirty="0">
                <a:solidFill>
                  <a:prstClr val="black">
                    <a:lumMod val="85000"/>
                    <a:lumOff val="15000"/>
                  </a:prstClr>
                </a:solidFill>
              </a:rPr>
            </a:br>
            <a:r>
              <a:rPr lang="en-US" sz="2600" b="1" dirty="0" err="1">
                <a:solidFill>
                  <a:srgbClr val="AA2B1E">
                    <a:lumMod val="60000"/>
                    <a:lumOff val="40000"/>
                  </a:srgbClr>
                </a:solidFill>
              </a:rPr>
              <a:t>Aseel</a:t>
            </a:r>
            <a:r>
              <a:rPr lang="en-US" sz="2600" b="1" dirty="0">
                <a:solidFill>
                  <a:srgbClr val="AA2B1E">
                    <a:lumMod val="60000"/>
                    <a:lumOff val="40000"/>
                  </a:srgbClr>
                </a:solidFill>
              </a:rPr>
              <a:t>  Ali</a:t>
            </a:r>
            <a:r>
              <a:rPr lang="en-US" altLang="en-US" sz="1300" dirty="0">
                <a:solidFill>
                  <a:srgbClr val="AA2B1E">
                    <a:lumMod val="60000"/>
                    <a:lumOff val="40000"/>
                  </a:srgbClr>
                </a:solidFill>
                <a:latin typeface="Arial" panose="020B0604020202020204" pitchFamily="34" charset="0"/>
                <a:cs typeface="Arial" panose="020B0604020202020204" pitchFamily="34" charset="0"/>
              </a:rPr>
              <a:t/>
            </a:r>
            <a:br>
              <a:rPr lang="en-US" altLang="en-US" sz="1300" dirty="0">
                <a:solidFill>
                  <a:srgbClr val="AA2B1E">
                    <a:lumMod val="60000"/>
                    <a:lumOff val="40000"/>
                  </a:srgbClr>
                </a:solidFill>
                <a:latin typeface="Arial" panose="020B0604020202020204" pitchFamily="34" charset="0"/>
                <a:cs typeface="Arial" panose="020B0604020202020204" pitchFamily="34" charset="0"/>
              </a:rPr>
            </a:br>
            <a:endParaRPr lang="ar-IQ" sz="2200" dirty="0">
              <a:solidFill>
                <a:srgbClr val="AA2B1E">
                  <a:lumMod val="60000"/>
                  <a:lumOff val="40000"/>
                </a:srgbClr>
              </a:solidFill>
            </a:endParaRPr>
          </a:p>
          <a:p>
            <a:endParaRPr lang="ar-IQ" dirty="0"/>
          </a:p>
        </p:txBody>
      </p:sp>
    </p:spTree>
    <p:extLst>
      <p:ext uri="{BB962C8B-B14F-4D97-AF65-F5344CB8AC3E}">
        <p14:creationId xmlns:p14="http://schemas.microsoft.com/office/powerpoint/2010/main" val="3292353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87624" y="980728"/>
                <a:ext cx="6696744" cy="5433467"/>
              </a:xfrm>
            </p:spPr>
            <p:txBody>
              <a:bodyPr>
                <a:normAutofit/>
              </a:bodyPr>
              <a:lstStyle/>
              <a:p>
                <a:pPr marL="0" indent="0" algn="l" rtl="0">
                  <a:buNone/>
                </a:pPr>
                <a:r>
                  <a:rPr lang="en-US" b="1" i="0" dirty="0" smtClean="0">
                    <a:solidFill>
                      <a:schemeClr val="tx1"/>
                    </a:solidFill>
                    <a:effectLst/>
                    <a:latin typeface="Times New Roman"/>
                  </a:rPr>
                  <a:t>The probability that the outcome will be both 4 and 5 is</a:t>
                </a:r>
                <a:r>
                  <a:rPr lang="en-US" b="0" i="0" dirty="0" smtClean="0">
                    <a:solidFill>
                      <a:schemeClr val="tx1"/>
                    </a:solidFill>
                    <a:effectLst/>
                    <a:latin typeface="Times New Roman"/>
                  </a:rPr>
                  <a:t>:</a:t>
                </a:r>
              </a:p>
              <a:p>
                <a:pPr marL="0" indent="0" algn="l" rtl="0">
                  <a:buNone/>
                </a:pPr>
                <a:r>
                  <a:rPr lang="en-US" dirty="0" smtClean="0">
                    <a:solidFill>
                      <a:schemeClr val="tx1"/>
                    </a:solidFill>
                    <a:latin typeface="Times New Roman"/>
                  </a:rPr>
                  <a:t> </a:t>
                </a:r>
                <a14:m>
                  <m:oMath xmlns:m="http://schemas.openxmlformats.org/officeDocument/2006/math">
                    <m:r>
                      <a:rPr lang="en-US" b="1" i="1" smtClean="0">
                        <a:solidFill>
                          <a:schemeClr val="tx1"/>
                        </a:solidFill>
                        <a:latin typeface="Cambria Math"/>
                      </a:rPr>
                      <m:t>𝒑</m:t>
                    </m:r>
                    <m:d>
                      <m:dPr>
                        <m:ctrlPr>
                          <a:rPr lang="en-US" b="1" i="1" smtClean="0">
                            <a:solidFill>
                              <a:schemeClr val="tx1"/>
                            </a:solidFill>
                            <a:latin typeface="Cambria Math"/>
                          </a:rPr>
                        </m:ctrlPr>
                      </m:dPr>
                      <m:e>
                        <m:r>
                          <a:rPr lang="en-US" b="1" i="1" smtClean="0">
                            <a:solidFill>
                              <a:schemeClr val="tx1"/>
                            </a:solidFill>
                            <a:latin typeface="Cambria Math"/>
                          </a:rPr>
                          <m:t>𝒙</m:t>
                        </m:r>
                        <m:r>
                          <a:rPr lang="en-US" b="1" i="1" smtClean="0">
                            <a:solidFill>
                              <a:schemeClr val="tx1"/>
                            </a:solidFill>
                            <a:latin typeface="Cambria Math"/>
                          </a:rPr>
                          <m:t>=</m:t>
                        </m:r>
                        <m:r>
                          <a:rPr lang="en-US" b="1" i="1" smtClean="0">
                            <a:solidFill>
                              <a:schemeClr val="tx1"/>
                            </a:solidFill>
                            <a:latin typeface="Cambria Math"/>
                          </a:rPr>
                          <m:t>𝟒</m:t>
                        </m:r>
                        <m:r>
                          <a:rPr lang="en-US" b="1" i="1" smtClean="0">
                            <a:solidFill>
                              <a:schemeClr val="tx1"/>
                            </a:solidFill>
                            <a:latin typeface="Cambria Math"/>
                          </a:rPr>
                          <m:t> </m:t>
                        </m:r>
                        <m:r>
                          <a:rPr lang="en-US" b="1" i="1" smtClean="0">
                            <a:solidFill>
                              <a:schemeClr val="tx1"/>
                            </a:solidFill>
                            <a:latin typeface="Cambria Math"/>
                          </a:rPr>
                          <m:t>𝒂𝒏𝒅</m:t>
                        </m:r>
                        <m:r>
                          <a:rPr lang="en-US" b="1" i="1" smtClean="0">
                            <a:solidFill>
                              <a:schemeClr val="tx1"/>
                            </a:solidFill>
                            <a:latin typeface="Cambria Math"/>
                          </a:rPr>
                          <m:t> </m:t>
                        </m:r>
                        <m:r>
                          <a:rPr lang="en-US" b="1" i="1" smtClean="0">
                            <a:solidFill>
                              <a:schemeClr val="tx1"/>
                            </a:solidFill>
                            <a:latin typeface="Cambria Math"/>
                          </a:rPr>
                          <m:t>𝒙</m:t>
                        </m:r>
                        <m:r>
                          <a:rPr lang="en-US" b="1" i="1" smtClean="0">
                            <a:solidFill>
                              <a:schemeClr val="tx1"/>
                            </a:solidFill>
                            <a:latin typeface="Cambria Math"/>
                          </a:rPr>
                          <m:t>=</m:t>
                        </m:r>
                        <m:r>
                          <a:rPr lang="en-US" b="1" i="1" smtClean="0">
                            <a:solidFill>
                              <a:schemeClr val="tx1"/>
                            </a:solidFill>
                            <a:latin typeface="Cambria Math"/>
                          </a:rPr>
                          <m:t>𝟓</m:t>
                        </m:r>
                        <m:r>
                          <a:rPr lang="en-US" b="1" i="1" smtClean="0">
                            <a:solidFill>
                              <a:schemeClr val="tx1"/>
                            </a:solidFill>
                            <a:latin typeface="Cambria Math"/>
                          </a:rPr>
                          <m:t> </m:t>
                        </m:r>
                      </m:e>
                    </m:d>
                    <m:r>
                      <a:rPr lang="en-US" b="1" i="1" smtClean="0">
                        <a:solidFill>
                          <a:schemeClr val="tx1"/>
                        </a:solidFill>
                        <a:latin typeface="Cambria Math"/>
                      </a:rPr>
                      <m:t>=</m:t>
                    </m:r>
                    <m:r>
                      <a:rPr lang="en-US" b="1" i="1" smtClean="0">
                        <a:solidFill>
                          <a:schemeClr val="tx1"/>
                        </a:solidFill>
                        <a:latin typeface="Cambria Math"/>
                      </a:rPr>
                      <m:t>𝒑</m:t>
                    </m:r>
                    <m:d>
                      <m:dPr>
                        <m:ctrlPr>
                          <a:rPr lang="en-US" b="1" i="1" smtClean="0">
                            <a:solidFill>
                              <a:schemeClr val="tx1"/>
                            </a:solidFill>
                            <a:latin typeface="Cambria Math"/>
                          </a:rPr>
                        </m:ctrlPr>
                      </m:dPr>
                      <m:e>
                        <m:r>
                          <a:rPr lang="en-US" b="1" i="1" smtClean="0">
                            <a:solidFill>
                              <a:schemeClr val="tx1"/>
                            </a:solidFill>
                            <a:latin typeface="Cambria Math"/>
                          </a:rPr>
                          <m:t>𝒙</m:t>
                        </m:r>
                        <m:r>
                          <a:rPr lang="en-US" b="1" i="1" smtClean="0">
                            <a:solidFill>
                              <a:schemeClr val="tx1"/>
                            </a:solidFill>
                            <a:latin typeface="Cambria Math"/>
                          </a:rPr>
                          <m:t>=</m:t>
                        </m:r>
                        <m:r>
                          <a:rPr lang="en-US" b="1" i="1" smtClean="0">
                            <a:solidFill>
                              <a:schemeClr val="tx1"/>
                            </a:solidFill>
                            <a:latin typeface="Cambria Math"/>
                          </a:rPr>
                          <m:t>𝟒</m:t>
                        </m:r>
                      </m:e>
                    </m:d>
                    <m:r>
                      <a:rPr lang="en-US" b="1" i="1" smtClean="0">
                        <a:solidFill>
                          <a:schemeClr val="tx1"/>
                        </a:solidFill>
                        <a:latin typeface="Cambria Math"/>
                      </a:rPr>
                      <m:t>−</m:t>
                    </m:r>
                    <m:r>
                      <a:rPr lang="en-US" b="1" i="1" smtClean="0">
                        <a:solidFill>
                          <a:schemeClr val="tx1"/>
                        </a:solidFill>
                        <a:latin typeface="Cambria Math"/>
                      </a:rPr>
                      <m:t>𝒑</m:t>
                    </m:r>
                    <m:d>
                      <m:dPr>
                        <m:ctrlPr>
                          <a:rPr lang="en-US" b="1" i="1" smtClean="0">
                            <a:solidFill>
                              <a:schemeClr val="tx1"/>
                            </a:solidFill>
                            <a:latin typeface="Cambria Math"/>
                          </a:rPr>
                        </m:ctrlPr>
                      </m:dPr>
                      <m:e>
                        <m:r>
                          <a:rPr lang="en-US" b="1" i="1" smtClean="0">
                            <a:solidFill>
                              <a:schemeClr val="tx1"/>
                            </a:solidFill>
                            <a:latin typeface="Cambria Math"/>
                          </a:rPr>
                          <m:t>𝒙</m:t>
                        </m:r>
                        <m:r>
                          <a:rPr lang="en-US" b="1" i="1" smtClean="0">
                            <a:solidFill>
                              <a:schemeClr val="tx1"/>
                            </a:solidFill>
                            <a:latin typeface="Cambria Math"/>
                          </a:rPr>
                          <m:t>=</m:t>
                        </m:r>
                        <m:r>
                          <a:rPr lang="en-US" b="1" i="1" smtClean="0">
                            <a:solidFill>
                              <a:schemeClr val="tx1"/>
                            </a:solidFill>
                            <a:latin typeface="Cambria Math"/>
                          </a:rPr>
                          <m:t>𝟓</m:t>
                        </m:r>
                      </m:e>
                    </m:d>
                    <m:r>
                      <a:rPr lang="en-US" b="1" i="1" smtClean="0">
                        <a:solidFill>
                          <a:schemeClr val="tx1"/>
                        </a:solidFill>
                        <a:latin typeface="Cambria Math"/>
                      </a:rPr>
                      <m:t>=</m:t>
                    </m:r>
                    <m:f>
                      <m:fPr>
                        <m:ctrlPr>
                          <a:rPr lang="en-US" b="1" i="1" smtClean="0">
                            <a:solidFill>
                              <a:schemeClr val="tx1"/>
                            </a:solidFill>
                            <a:latin typeface="Cambria Math"/>
                          </a:rPr>
                        </m:ctrlPr>
                      </m:fPr>
                      <m:num>
                        <m:r>
                          <a:rPr lang="en-US" b="1" i="1" smtClean="0">
                            <a:solidFill>
                              <a:schemeClr val="tx1"/>
                            </a:solidFill>
                            <a:latin typeface="Cambria Math"/>
                          </a:rPr>
                          <m:t>𝟏</m:t>
                        </m:r>
                      </m:num>
                      <m:den>
                        <m:r>
                          <a:rPr lang="en-US" b="1" i="1" smtClean="0">
                            <a:solidFill>
                              <a:schemeClr val="tx1"/>
                            </a:solidFill>
                            <a:latin typeface="Cambria Math"/>
                          </a:rPr>
                          <m:t>𝟔</m:t>
                        </m:r>
                      </m:den>
                    </m:f>
                    <m:r>
                      <a:rPr lang="en-US" b="1" i="1" smtClean="0">
                        <a:solidFill>
                          <a:schemeClr val="tx1"/>
                        </a:solidFill>
                        <a:latin typeface="Cambria Math"/>
                      </a:rPr>
                      <m:t>−</m:t>
                    </m:r>
                    <m:f>
                      <m:fPr>
                        <m:ctrlPr>
                          <a:rPr lang="en-US" b="1" i="1" smtClean="0">
                            <a:solidFill>
                              <a:schemeClr val="tx1"/>
                            </a:solidFill>
                            <a:latin typeface="Cambria Math"/>
                          </a:rPr>
                        </m:ctrlPr>
                      </m:fPr>
                      <m:num>
                        <m:r>
                          <a:rPr lang="en-US" b="1" i="1" smtClean="0">
                            <a:solidFill>
                              <a:schemeClr val="tx1"/>
                            </a:solidFill>
                            <a:latin typeface="Cambria Math"/>
                          </a:rPr>
                          <m:t>𝟏</m:t>
                        </m:r>
                      </m:num>
                      <m:den>
                        <m:r>
                          <a:rPr lang="en-US" b="1" i="1" smtClean="0">
                            <a:solidFill>
                              <a:schemeClr val="tx1"/>
                            </a:solidFill>
                            <a:latin typeface="Cambria Math"/>
                          </a:rPr>
                          <m:t>𝟔</m:t>
                        </m:r>
                      </m:den>
                    </m:f>
                    <m:r>
                      <a:rPr lang="en-US" b="1" i="1" smtClean="0">
                        <a:solidFill>
                          <a:schemeClr val="tx1"/>
                        </a:solidFill>
                        <a:latin typeface="Cambria Math"/>
                      </a:rPr>
                      <m:t>=</m:t>
                    </m:r>
                    <m:r>
                      <a:rPr lang="en-US" b="1" i="1" smtClean="0">
                        <a:solidFill>
                          <a:schemeClr val="tx1"/>
                        </a:solidFill>
                        <a:latin typeface="Cambria Math"/>
                      </a:rPr>
                      <m:t>𝟎</m:t>
                    </m:r>
                  </m:oMath>
                </a14:m>
                <a:r>
                  <a:rPr lang="en-US" b="1" dirty="0" smtClean="0">
                    <a:solidFill>
                      <a:schemeClr val="tx1"/>
                    </a:solidFill>
                  </a:rPr>
                  <a:t> .</a:t>
                </a:r>
              </a:p>
              <a:p>
                <a:pPr marL="0" indent="0" algn="l" rtl="0">
                  <a:buNone/>
                </a:pPr>
                <a:r>
                  <a:rPr lang="en-US" b="1" i="0" dirty="0" smtClean="0">
                    <a:solidFill>
                      <a:schemeClr val="tx1"/>
                    </a:solidFill>
                    <a:effectLst/>
                    <a:latin typeface="Times New Roman"/>
                  </a:rPr>
                  <a:t>because a die roll is either a 4, or it is a 5, but it cannot be both simultaneously.</a:t>
                </a:r>
                <a:endParaRPr lang="ar-IQ" b="1"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87624" y="980728"/>
                <a:ext cx="6696744" cy="5433467"/>
              </a:xfrm>
              <a:blipFill rotWithShape="1">
                <a:blip r:embed="rId2"/>
                <a:stretch>
                  <a:fillRect l="-1457" t="-898"/>
                </a:stretch>
              </a:blipFill>
            </p:spPr>
            <p:txBody>
              <a:bodyPr/>
              <a:lstStyle/>
              <a:p>
                <a:r>
                  <a:rPr lang="ar-IQ">
                    <a:noFill/>
                  </a:rPr>
                  <a:t> </a:t>
                </a:r>
              </a:p>
            </p:txBody>
          </p:sp>
        </mc:Fallback>
      </mc:AlternateContent>
    </p:spTree>
    <p:extLst>
      <p:ext uri="{BB962C8B-B14F-4D97-AF65-F5344CB8AC3E}">
        <p14:creationId xmlns:p14="http://schemas.microsoft.com/office/powerpoint/2010/main" val="3476151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764704"/>
            <a:ext cx="7272808" cy="5361459"/>
          </a:xfrm>
        </p:spPr>
        <p:txBody>
          <a:bodyPr>
            <a:normAutofit/>
          </a:bodyPr>
          <a:lstStyle/>
          <a:p>
            <a:pPr marL="0" indent="0" algn="l" rtl="0">
              <a:buNone/>
            </a:pPr>
            <a:r>
              <a:rPr lang="en-US" b="1" i="0" dirty="0" smtClean="0">
                <a:solidFill>
                  <a:schemeClr val="accent2">
                    <a:lumMod val="75000"/>
                  </a:schemeClr>
                </a:solidFill>
                <a:effectLst/>
                <a:latin typeface="Times New Roman"/>
              </a:rPr>
              <a:t>Rolling Two Dice</a:t>
            </a:r>
          </a:p>
          <a:p>
            <a:pPr marL="0" indent="0" algn="l" rtl="0">
              <a:buNone/>
            </a:pPr>
            <a:r>
              <a:rPr lang="en-US" sz="2000" b="1" i="0" dirty="0" smtClean="0">
                <a:effectLst/>
                <a:latin typeface="Times New Roman"/>
              </a:rPr>
              <a:t>Suppose we now roll two dice. The outcomes of this experiment depend on the two separate outcomes of each die, so there are two independent variables. We can display the 36 outcomes in a table.</a:t>
            </a:r>
          </a:p>
          <a:p>
            <a:pPr marL="0" indent="0" algn="l" rtl="0">
              <a:buNone/>
            </a:pPr>
            <a:endParaRPr lang="en-US" sz="2400" b="0" i="0" dirty="0" smtClean="0">
              <a:solidFill>
                <a:srgbClr val="000000"/>
              </a:solidFill>
              <a:effectLst/>
              <a:latin typeface="Times New Roman"/>
            </a:endParaRPr>
          </a:p>
          <a:p>
            <a:pPr algn="l" rtl="0"/>
            <a:endParaRPr lang="ar-IQ" sz="2400" dirty="0"/>
          </a:p>
        </p:txBody>
      </p:sp>
      <p:graphicFrame>
        <p:nvGraphicFramePr>
          <p:cNvPr id="7" name="Table 6"/>
          <p:cNvGraphicFramePr>
            <a:graphicFrameLocks noGrp="1"/>
          </p:cNvGraphicFramePr>
          <p:nvPr>
            <p:extLst>
              <p:ext uri="{D42A27DB-BD31-4B8C-83A1-F6EECF244321}">
                <p14:modId xmlns:p14="http://schemas.microsoft.com/office/powerpoint/2010/main" val="3194559391"/>
              </p:ext>
            </p:extLst>
          </p:nvPr>
        </p:nvGraphicFramePr>
        <p:xfrm>
          <a:off x="1403648" y="2996952"/>
          <a:ext cx="6264696" cy="2377440"/>
        </p:xfrm>
        <a:graphic>
          <a:graphicData uri="http://schemas.openxmlformats.org/drawingml/2006/table">
            <a:tbl>
              <a:tblPr>
                <a:tableStyleId>{8A107856-5554-42FB-B03E-39F5DBC370BA}</a:tableStyleId>
              </a:tblPr>
              <a:tblGrid>
                <a:gridCol w="1044116"/>
                <a:gridCol w="972110"/>
                <a:gridCol w="1116122"/>
                <a:gridCol w="1044118"/>
                <a:gridCol w="1044114"/>
                <a:gridCol w="1044116"/>
              </a:tblGrid>
              <a:tr h="0">
                <a:tc>
                  <a:txBody>
                    <a:bodyPr/>
                    <a:lstStyle/>
                    <a:p>
                      <a:pPr algn="ctr" rtl="0"/>
                      <a:r>
                        <a:rPr lang="en-US" sz="2000" dirty="0" smtClean="0"/>
                        <a:t>(1,1)</a:t>
                      </a:r>
                      <a:endParaRPr lang="ar-IQ" sz="2000" b="1" dirty="0">
                        <a:solidFill>
                          <a:schemeClr val="accent2">
                            <a:lumMod val="75000"/>
                          </a:schemeClr>
                        </a:solidFill>
                      </a:endParaRPr>
                    </a:p>
                  </a:txBody>
                  <a:tcPr anchor="ctr"/>
                </a:tc>
                <a:tc>
                  <a:txBody>
                    <a:bodyPr/>
                    <a:lstStyle/>
                    <a:p>
                      <a:pPr algn="ctr" rtl="0"/>
                      <a:r>
                        <a:rPr lang="en-US" sz="2000" dirty="0" smtClean="0"/>
                        <a:t>(1,2)</a:t>
                      </a:r>
                      <a:endParaRPr lang="ar-IQ" sz="2000" b="1" dirty="0">
                        <a:solidFill>
                          <a:schemeClr val="accent2">
                            <a:lumMod val="75000"/>
                          </a:schemeClr>
                        </a:solidFill>
                      </a:endParaRPr>
                    </a:p>
                  </a:txBody>
                  <a:tcPr anchor="ctr"/>
                </a:tc>
                <a:tc>
                  <a:txBody>
                    <a:bodyPr/>
                    <a:lstStyle/>
                    <a:p>
                      <a:pPr algn="ctr" rtl="0"/>
                      <a:r>
                        <a:rPr lang="en-US" sz="2000" dirty="0" smtClean="0"/>
                        <a:t>(1,3)</a:t>
                      </a:r>
                      <a:endParaRPr lang="ar-IQ" sz="2000" b="1" dirty="0">
                        <a:solidFill>
                          <a:schemeClr val="accent2">
                            <a:lumMod val="75000"/>
                          </a:schemeClr>
                        </a:solidFill>
                      </a:endParaRPr>
                    </a:p>
                  </a:txBody>
                  <a:tcPr anchor="ctr"/>
                </a:tc>
                <a:tc>
                  <a:txBody>
                    <a:bodyPr/>
                    <a:lstStyle/>
                    <a:p>
                      <a:pPr algn="ctr" rtl="0"/>
                      <a:r>
                        <a:rPr lang="en-US" sz="2000" dirty="0" smtClean="0"/>
                        <a:t>(1,4)</a:t>
                      </a:r>
                      <a:endParaRPr lang="ar-IQ" sz="2000" b="1" dirty="0">
                        <a:solidFill>
                          <a:schemeClr val="accent2">
                            <a:lumMod val="75000"/>
                          </a:schemeClr>
                        </a:solidFill>
                      </a:endParaRPr>
                    </a:p>
                  </a:txBody>
                  <a:tcPr anchor="ctr"/>
                </a:tc>
                <a:tc>
                  <a:txBody>
                    <a:bodyPr/>
                    <a:lstStyle/>
                    <a:p>
                      <a:pPr algn="ctr" rtl="0"/>
                      <a:r>
                        <a:rPr lang="en-US" sz="2000" dirty="0" smtClean="0"/>
                        <a:t>(1,5)</a:t>
                      </a:r>
                      <a:endParaRPr lang="ar-IQ" sz="2000" b="1" dirty="0">
                        <a:solidFill>
                          <a:schemeClr val="accent2">
                            <a:lumMod val="75000"/>
                          </a:schemeClr>
                        </a:solidFill>
                      </a:endParaRPr>
                    </a:p>
                  </a:txBody>
                  <a:tcPr anchor="ctr"/>
                </a:tc>
                <a:tc>
                  <a:txBody>
                    <a:bodyPr/>
                    <a:lstStyle/>
                    <a:p>
                      <a:pPr algn="ctr" rtl="0"/>
                      <a:r>
                        <a:rPr lang="en-US" sz="2000" dirty="0" smtClean="0"/>
                        <a:t>(1,6)</a:t>
                      </a:r>
                      <a:endParaRPr lang="ar-IQ" sz="2000" b="1" dirty="0">
                        <a:solidFill>
                          <a:schemeClr val="accent2">
                            <a:lumMod val="75000"/>
                          </a:schemeClr>
                        </a:solidFill>
                      </a:endParaRPr>
                    </a:p>
                  </a:txBody>
                  <a:tcPr anchor="ctr"/>
                </a:tc>
              </a:tr>
              <a:tr h="0">
                <a:tc>
                  <a:txBody>
                    <a:bodyPr/>
                    <a:lstStyle/>
                    <a:p>
                      <a:pPr algn="ctr" rtl="0"/>
                      <a:r>
                        <a:rPr lang="en-US" sz="2000" dirty="0" smtClean="0"/>
                        <a:t>(2,1)</a:t>
                      </a:r>
                      <a:endParaRPr lang="ar-IQ" sz="2000" b="1" dirty="0">
                        <a:solidFill>
                          <a:schemeClr val="accent2">
                            <a:lumMod val="75000"/>
                          </a:schemeClr>
                        </a:solidFill>
                      </a:endParaRPr>
                    </a:p>
                  </a:txBody>
                  <a:tcPr anchor="ctr"/>
                </a:tc>
                <a:tc>
                  <a:txBody>
                    <a:bodyPr/>
                    <a:lstStyle/>
                    <a:p>
                      <a:pPr algn="ctr" rtl="0"/>
                      <a:r>
                        <a:rPr lang="en-US" sz="2000" dirty="0" smtClean="0"/>
                        <a:t>(2,2)</a:t>
                      </a:r>
                      <a:endParaRPr lang="en-US" sz="2000" b="1" dirty="0" smtClean="0">
                        <a:solidFill>
                          <a:schemeClr val="accent2">
                            <a:lumMod val="75000"/>
                          </a:schemeClr>
                        </a:solidFill>
                      </a:endParaRPr>
                    </a:p>
                  </a:txBody>
                  <a:tcPr anchor="ctr"/>
                </a:tc>
                <a:tc>
                  <a:txBody>
                    <a:bodyPr/>
                    <a:lstStyle/>
                    <a:p>
                      <a:pPr algn="ctr" rtl="0"/>
                      <a:r>
                        <a:rPr lang="en-US" sz="2000" dirty="0" smtClean="0"/>
                        <a:t>(2,3)</a:t>
                      </a:r>
                      <a:endParaRPr lang="ar-IQ" sz="2000" b="1" dirty="0">
                        <a:solidFill>
                          <a:schemeClr val="accent2">
                            <a:lumMod val="75000"/>
                          </a:schemeClr>
                        </a:solidFill>
                      </a:endParaRPr>
                    </a:p>
                  </a:txBody>
                  <a:tcPr anchor="ctr"/>
                </a:tc>
                <a:tc>
                  <a:txBody>
                    <a:bodyPr/>
                    <a:lstStyle/>
                    <a:p>
                      <a:pPr algn="ctr" rtl="0"/>
                      <a:r>
                        <a:rPr lang="en-US" sz="2000" dirty="0" smtClean="0"/>
                        <a:t>(2,4)</a:t>
                      </a:r>
                      <a:endParaRPr lang="ar-IQ" sz="2000" b="1" dirty="0">
                        <a:solidFill>
                          <a:schemeClr val="accent2">
                            <a:lumMod val="75000"/>
                          </a:schemeClr>
                        </a:solidFill>
                      </a:endParaRPr>
                    </a:p>
                  </a:txBody>
                  <a:tcPr anchor="ctr"/>
                </a:tc>
                <a:tc>
                  <a:txBody>
                    <a:bodyPr/>
                    <a:lstStyle/>
                    <a:p>
                      <a:pPr algn="ctr" rtl="0"/>
                      <a:r>
                        <a:rPr lang="en-US" sz="2000" dirty="0" smtClean="0"/>
                        <a:t>(2,5)</a:t>
                      </a:r>
                      <a:endParaRPr lang="ar-IQ" sz="2000" b="1" dirty="0">
                        <a:solidFill>
                          <a:schemeClr val="accent2">
                            <a:lumMod val="75000"/>
                          </a:schemeClr>
                        </a:solidFill>
                      </a:endParaRPr>
                    </a:p>
                  </a:txBody>
                  <a:tcPr anchor="ctr"/>
                </a:tc>
                <a:tc>
                  <a:txBody>
                    <a:bodyPr/>
                    <a:lstStyle/>
                    <a:p>
                      <a:pPr algn="ctr" rtl="0"/>
                      <a:r>
                        <a:rPr lang="en-US" sz="2000" dirty="0" smtClean="0"/>
                        <a:t>(2,6)</a:t>
                      </a:r>
                      <a:endParaRPr lang="ar-IQ" sz="2000" b="1" dirty="0">
                        <a:solidFill>
                          <a:schemeClr val="accent2">
                            <a:lumMod val="75000"/>
                          </a:schemeClr>
                        </a:solidFill>
                      </a:endParaRPr>
                    </a:p>
                  </a:txBody>
                  <a:tcPr anchor="ctr"/>
                </a:tc>
              </a:tr>
              <a:tr h="0">
                <a:tc>
                  <a:txBody>
                    <a:bodyPr/>
                    <a:lstStyle/>
                    <a:p>
                      <a:pPr algn="ctr" rtl="0"/>
                      <a:r>
                        <a:rPr lang="en-US" sz="2000" dirty="0" smtClean="0"/>
                        <a:t>(3,1)</a:t>
                      </a:r>
                      <a:endParaRPr lang="ar-IQ" sz="2000" b="1" dirty="0">
                        <a:solidFill>
                          <a:schemeClr val="accent2">
                            <a:lumMod val="75000"/>
                          </a:schemeClr>
                        </a:solidFill>
                      </a:endParaRPr>
                    </a:p>
                  </a:txBody>
                  <a:tcPr anchor="ctr"/>
                </a:tc>
                <a:tc>
                  <a:txBody>
                    <a:bodyPr/>
                    <a:lstStyle/>
                    <a:p>
                      <a:pPr algn="ctr" rtl="0"/>
                      <a:r>
                        <a:rPr lang="en-US" sz="2000" dirty="0" smtClean="0"/>
                        <a:t>(3,2)</a:t>
                      </a:r>
                      <a:endParaRPr lang="ar-IQ" sz="2000" b="1" dirty="0">
                        <a:solidFill>
                          <a:schemeClr val="accent2">
                            <a:lumMod val="75000"/>
                          </a:schemeClr>
                        </a:solidFill>
                      </a:endParaRPr>
                    </a:p>
                  </a:txBody>
                  <a:tcPr anchor="ctr"/>
                </a:tc>
                <a:tc>
                  <a:txBody>
                    <a:bodyPr/>
                    <a:lstStyle/>
                    <a:p>
                      <a:pPr algn="ctr" rtl="0"/>
                      <a:r>
                        <a:rPr lang="en-US" sz="2000" dirty="0" smtClean="0"/>
                        <a:t>(3,3)</a:t>
                      </a:r>
                      <a:endParaRPr lang="ar-IQ" sz="2000" b="1" dirty="0">
                        <a:solidFill>
                          <a:schemeClr val="accent2">
                            <a:lumMod val="75000"/>
                          </a:schemeClr>
                        </a:solidFill>
                      </a:endParaRPr>
                    </a:p>
                  </a:txBody>
                  <a:tcPr anchor="ctr"/>
                </a:tc>
                <a:tc>
                  <a:txBody>
                    <a:bodyPr/>
                    <a:lstStyle/>
                    <a:p>
                      <a:pPr algn="ctr" rtl="0"/>
                      <a:r>
                        <a:rPr lang="en-US" sz="2000" dirty="0" smtClean="0"/>
                        <a:t>(3,4)</a:t>
                      </a:r>
                      <a:endParaRPr lang="ar-IQ" sz="2000" b="1" dirty="0">
                        <a:solidFill>
                          <a:schemeClr val="accent2">
                            <a:lumMod val="75000"/>
                          </a:schemeClr>
                        </a:solidFill>
                      </a:endParaRPr>
                    </a:p>
                  </a:txBody>
                  <a:tcPr anchor="ctr"/>
                </a:tc>
                <a:tc>
                  <a:txBody>
                    <a:bodyPr/>
                    <a:lstStyle/>
                    <a:p>
                      <a:pPr algn="ctr" rtl="0"/>
                      <a:r>
                        <a:rPr lang="en-US" sz="2000" dirty="0" smtClean="0"/>
                        <a:t>(3,5)</a:t>
                      </a:r>
                      <a:endParaRPr lang="ar-IQ" sz="2000" b="1" dirty="0">
                        <a:solidFill>
                          <a:schemeClr val="accent2">
                            <a:lumMod val="75000"/>
                          </a:schemeClr>
                        </a:solidFill>
                      </a:endParaRPr>
                    </a:p>
                  </a:txBody>
                  <a:tcPr anchor="ctr"/>
                </a:tc>
                <a:tc>
                  <a:txBody>
                    <a:bodyPr/>
                    <a:lstStyle/>
                    <a:p>
                      <a:pPr algn="ctr" rtl="0"/>
                      <a:r>
                        <a:rPr lang="en-US" sz="2000" dirty="0" smtClean="0"/>
                        <a:t>(3,6)</a:t>
                      </a:r>
                      <a:endParaRPr lang="ar-IQ" sz="2000" b="1" dirty="0">
                        <a:solidFill>
                          <a:schemeClr val="accent2">
                            <a:lumMod val="75000"/>
                          </a:schemeClr>
                        </a:solidFill>
                      </a:endParaRPr>
                    </a:p>
                  </a:txBody>
                  <a:tcPr anchor="ctr"/>
                </a:tc>
              </a:tr>
              <a:tr h="0">
                <a:tc>
                  <a:txBody>
                    <a:bodyPr/>
                    <a:lstStyle/>
                    <a:p>
                      <a:pPr algn="ctr" rtl="0"/>
                      <a:r>
                        <a:rPr lang="en-US" sz="2000" dirty="0" smtClean="0"/>
                        <a:t>(4,1)</a:t>
                      </a:r>
                      <a:endParaRPr lang="ar-IQ" sz="2000" b="1" dirty="0">
                        <a:solidFill>
                          <a:schemeClr val="accent2">
                            <a:lumMod val="75000"/>
                          </a:schemeClr>
                        </a:solidFill>
                      </a:endParaRPr>
                    </a:p>
                  </a:txBody>
                  <a:tcPr anchor="ctr"/>
                </a:tc>
                <a:tc>
                  <a:txBody>
                    <a:bodyPr/>
                    <a:lstStyle/>
                    <a:p>
                      <a:pPr algn="ctr" rtl="0"/>
                      <a:r>
                        <a:rPr lang="en-US" sz="2000" dirty="0" smtClean="0"/>
                        <a:t>(4,2)</a:t>
                      </a:r>
                      <a:endParaRPr lang="ar-IQ" sz="2000" b="1" dirty="0">
                        <a:solidFill>
                          <a:schemeClr val="accent2">
                            <a:lumMod val="75000"/>
                          </a:schemeClr>
                        </a:solidFill>
                      </a:endParaRPr>
                    </a:p>
                  </a:txBody>
                  <a:tcPr anchor="ctr"/>
                </a:tc>
                <a:tc>
                  <a:txBody>
                    <a:bodyPr/>
                    <a:lstStyle/>
                    <a:p>
                      <a:pPr algn="ctr" rtl="0"/>
                      <a:r>
                        <a:rPr lang="en-US" sz="2000" dirty="0" smtClean="0"/>
                        <a:t>(4,3)</a:t>
                      </a:r>
                      <a:endParaRPr lang="ar-IQ" sz="2000" b="1" dirty="0">
                        <a:solidFill>
                          <a:schemeClr val="accent2">
                            <a:lumMod val="75000"/>
                          </a:schemeClr>
                        </a:solidFill>
                      </a:endParaRPr>
                    </a:p>
                  </a:txBody>
                  <a:tcPr anchor="ctr"/>
                </a:tc>
                <a:tc>
                  <a:txBody>
                    <a:bodyPr/>
                    <a:lstStyle/>
                    <a:p>
                      <a:pPr algn="ctr" rtl="0"/>
                      <a:r>
                        <a:rPr lang="en-US" sz="2000" dirty="0" smtClean="0"/>
                        <a:t>(4,4)</a:t>
                      </a:r>
                      <a:endParaRPr lang="ar-IQ" sz="2000" b="1" dirty="0">
                        <a:solidFill>
                          <a:schemeClr val="accent2">
                            <a:lumMod val="75000"/>
                          </a:schemeClr>
                        </a:solidFill>
                      </a:endParaRPr>
                    </a:p>
                  </a:txBody>
                  <a:tcPr anchor="ctr"/>
                </a:tc>
                <a:tc>
                  <a:txBody>
                    <a:bodyPr/>
                    <a:lstStyle/>
                    <a:p>
                      <a:pPr algn="ctr" rtl="0"/>
                      <a:r>
                        <a:rPr lang="en-US" sz="2000" dirty="0" smtClean="0"/>
                        <a:t>(4,5)</a:t>
                      </a:r>
                      <a:endParaRPr lang="ar-IQ" sz="2000" b="1" dirty="0">
                        <a:solidFill>
                          <a:schemeClr val="accent2">
                            <a:lumMod val="75000"/>
                          </a:schemeClr>
                        </a:solidFill>
                      </a:endParaRPr>
                    </a:p>
                  </a:txBody>
                  <a:tcPr anchor="ctr"/>
                </a:tc>
                <a:tc>
                  <a:txBody>
                    <a:bodyPr/>
                    <a:lstStyle/>
                    <a:p>
                      <a:pPr algn="ctr" rtl="0"/>
                      <a:r>
                        <a:rPr lang="en-US" sz="2000" dirty="0" smtClean="0"/>
                        <a:t>(4,6)</a:t>
                      </a:r>
                      <a:endParaRPr lang="ar-IQ" sz="2000" b="1" dirty="0">
                        <a:solidFill>
                          <a:schemeClr val="accent2">
                            <a:lumMod val="75000"/>
                          </a:schemeClr>
                        </a:solidFill>
                      </a:endParaRPr>
                    </a:p>
                  </a:txBody>
                  <a:tcPr anchor="ctr"/>
                </a:tc>
              </a:tr>
              <a:tr h="0">
                <a:tc>
                  <a:txBody>
                    <a:bodyPr/>
                    <a:lstStyle/>
                    <a:p>
                      <a:pPr algn="ctr" rtl="0"/>
                      <a:r>
                        <a:rPr lang="en-US" sz="2000" dirty="0" smtClean="0"/>
                        <a:t>(5,1)</a:t>
                      </a:r>
                      <a:endParaRPr lang="ar-IQ" sz="2000" b="1" dirty="0">
                        <a:solidFill>
                          <a:schemeClr val="accent2">
                            <a:lumMod val="75000"/>
                          </a:schemeClr>
                        </a:solidFill>
                      </a:endParaRPr>
                    </a:p>
                  </a:txBody>
                  <a:tcPr anchor="ctr"/>
                </a:tc>
                <a:tc>
                  <a:txBody>
                    <a:bodyPr/>
                    <a:lstStyle/>
                    <a:p>
                      <a:pPr algn="ctr" rtl="0"/>
                      <a:r>
                        <a:rPr lang="en-US" sz="2000" dirty="0" smtClean="0"/>
                        <a:t>(5,2)</a:t>
                      </a:r>
                      <a:endParaRPr lang="ar-IQ" sz="2000" b="1" dirty="0">
                        <a:solidFill>
                          <a:schemeClr val="accent2">
                            <a:lumMod val="75000"/>
                          </a:schemeClr>
                        </a:solidFill>
                      </a:endParaRPr>
                    </a:p>
                  </a:txBody>
                  <a:tcPr anchor="ctr"/>
                </a:tc>
                <a:tc>
                  <a:txBody>
                    <a:bodyPr/>
                    <a:lstStyle/>
                    <a:p>
                      <a:pPr algn="ctr" rtl="0"/>
                      <a:r>
                        <a:rPr lang="en-US" sz="2000" dirty="0" smtClean="0"/>
                        <a:t>(5,3)</a:t>
                      </a:r>
                      <a:endParaRPr lang="ar-IQ" sz="2000" b="1" dirty="0">
                        <a:solidFill>
                          <a:schemeClr val="accent2">
                            <a:lumMod val="75000"/>
                          </a:schemeClr>
                        </a:solidFill>
                      </a:endParaRPr>
                    </a:p>
                  </a:txBody>
                  <a:tcPr anchor="ctr"/>
                </a:tc>
                <a:tc>
                  <a:txBody>
                    <a:bodyPr/>
                    <a:lstStyle/>
                    <a:p>
                      <a:pPr algn="ctr" rtl="0"/>
                      <a:r>
                        <a:rPr lang="en-US" sz="2000" dirty="0" smtClean="0"/>
                        <a:t>(5,4)</a:t>
                      </a:r>
                      <a:endParaRPr lang="ar-IQ" sz="2000" b="1" dirty="0">
                        <a:solidFill>
                          <a:schemeClr val="accent2">
                            <a:lumMod val="75000"/>
                          </a:schemeClr>
                        </a:solidFill>
                      </a:endParaRPr>
                    </a:p>
                  </a:txBody>
                  <a:tcPr anchor="ctr"/>
                </a:tc>
                <a:tc>
                  <a:txBody>
                    <a:bodyPr/>
                    <a:lstStyle/>
                    <a:p>
                      <a:pPr algn="ctr" rtl="0"/>
                      <a:r>
                        <a:rPr lang="en-US" sz="2000" dirty="0" smtClean="0"/>
                        <a:t>(5,5)</a:t>
                      </a:r>
                      <a:endParaRPr lang="ar-IQ" sz="2000" b="1" dirty="0">
                        <a:solidFill>
                          <a:schemeClr val="accent2">
                            <a:lumMod val="75000"/>
                          </a:schemeClr>
                        </a:solidFill>
                      </a:endParaRPr>
                    </a:p>
                  </a:txBody>
                  <a:tcPr anchor="ctr"/>
                </a:tc>
                <a:tc>
                  <a:txBody>
                    <a:bodyPr/>
                    <a:lstStyle/>
                    <a:p>
                      <a:pPr algn="ctr" rtl="0"/>
                      <a:r>
                        <a:rPr lang="en-US" sz="2000" dirty="0" smtClean="0"/>
                        <a:t>(5,6)</a:t>
                      </a:r>
                      <a:endParaRPr lang="ar-IQ" sz="2000" b="1" dirty="0">
                        <a:solidFill>
                          <a:schemeClr val="accent2">
                            <a:lumMod val="75000"/>
                          </a:schemeClr>
                        </a:solidFill>
                      </a:endParaRPr>
                    </a:p>
                  </a:txBody>
                  <a:tcPr anchor="ctr"/>
                </a:tc>
              </a:tr>
              <a:tr h="0">
                <a:tc>
                  <a:txBody>
                    <a:bodyPr/>
                    <a:lstStyle/>
                    <a:p>
                      <a:pPr algn="ctr" rtl="0"/>
                      <a:r>
                        <a:rPr lang="en-US" sz="2000" dirty="0" smtClean="0"/>
                        <a:t>(6,1)</a:t>
                      </a:r>
                      <a:endParaRPr lang="ar-IQ" sz="2000" b="1" dirty="0">
                        <a:solidFill>
                          <a:schemeClr val="accent2">
                            <a:lumMod val="75000"/>
                          </a:schemeClr>
                        </a:solidFill>
                      </a:endParaRPr>
                    </a:p>
                  </a:txBody>
                  <a:tcPr anchor="ctr"/>
                </a:tc>
                <a:tc>
                  <a:txBody>
                    <a:bodyPr/>
                    <a:lstStyle/>
                    <a:p>
                      <a:pPr algn="ctr" rtl="0"/>
                      <a:r>
                        <a:rPr lang="en-US" sz="2000" dirty="0" smtClean="0"/>
                        <a:t>(6,2)</a:t>
                      </a:r>
                      <a:endParaRPr lang="ar-IQ" sz="2000" b="1" dirty="0">
                        <a:solidFill>
                          <a:schemeClr val="accent2">
                            <a:lumMod val="75000"/>
                          </a:schemeClr>
                        </a:solidFill>
                      </a:endParaRPr>
                    </a:p>
                  </a:txBody>
                  <a:tcPr anchor="ctr"/>
                </a:tc>
                <a:tc>
                  <a:txBody>
                    <a:bodyPr/>
                    <a:lstStyle/>
                    <a:p>
                      <a:pPr algn="ctr" rtl="0"/>
                      <a:r>
                        <a:rPr lang="en-US" sz="2000" dirty="0" smtClean="0"/>
                        <a:t>(6,3)</a:t>
                      </a:r>
                      <a:endParaRPr lang="ar-IQ" sz="2000" b="1" dirty="0">
                        <a:solidFill>
                          <a:schemeClr val="accent2">
                            <a:lumMod val="75000"/>
                          </a:schemeClr>
                        </a:solidFill>
                      </a:endParaRPr>
                    </a:p>
                  </a:txBody>
                  <a:tcPr anchor="ctr"/>
                </a:tc>
                <a:tc>
                  <a:txBody>
                    <a:bodyPr/>
                    <a:lstStyle/>
                    <a:p>
                      <a:pPr algn="ctr" rtl="0"/>
                      <a:r>
                        <a:rPr lang="en-US" sz="2000" dirty="0" smtClean="0"/>
                        <a:t>(6,4)</a:t>
                      </a:r>
                      <a:endParaRPr lang="ar-IQ" sz="2000" b="1" dirty="0">
                        <a:solidFill>
                          <a:schemeClr val="accent2">
                            <a:lumMod val="75000"/>
                          </a:schemeClr>
                        </a:solidFill>
                      </a:endParaRPr>
                    </a:p>
                  </a:txBody>
                  <a:tcPr anchor="ctr"/>
                </a:tc>
                <a:tc>
                  <a:txBody>
                    <a:bodyPr/>
                    <a:lstStyle/>
                    <a:p>
                      <a:pPr algn="ctr" rtl="0"/>
                      <a:r>
                        <a:rPr lang="en-US" sz="2000" dirty="0" smtClean="0"/>
                        <a:t>(6,5)</a:t>
                      </a:r>
                      <a:endParaRPr lang="ar-IQ" sz="2000" b="1" dirty="0">
                        <a:solidFill>
                          <a:schemeClr val="accent2">
                            <a:lumMod val="75000"/>
                          </a:schemeClr>
                        </a:solidFill>
                      </a:endParaRPr>
                    </a:p>
                  </a:txBody>
                  <a:tcPr anchor="ctr"/>
                </a:tc>
                <a:tc>
                  <a:txBody>
                    <a:bodyPr/>
                    <a:lstStyle/>
                    <a:p>
                      <a:pPr algn="ctr" rtl="0"/>
                      <a:r>
                        <a:rPr lang="en-US" sz="2000" dirty="0" smtClean="0"/>
                        <a:t>(6,6)</a:t>
                      </a:r>
                      <a:endParaRPr lang="ar-IQ" sz="2000" b="1" dirty="0">
                        <a:solidFill>
                          <a:schemeClr val="accent2">
                            <a:lumMod val="75000"/>
                          </a:schemeClr>
                        </a:solidFill>
                      </a:endParaRPr>
                    </a:p>
                  </a:txBody>
                  <a:tcPr anchor="ctr"/>
                </a:tc>
              </a:tr>
            </a:tbl>
          </a:graphicData>
        </a:graphic>
      </p:graphicFrame>
    </p:spTree>
    <p:extLst>
      <p:ext uri="{BB962C8B-B14F-4D97-AF65-F5344CB8AC3E}">
        <p14:creationId xmlns:p14="http://schemas.microsoft.com/office/powerpoint/2010/main" val="191233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71600" y="908720"/>
                <a:ext cx="7272808" cy="5217443"/>
              </a:xfrm>
            </p:spPr>
            <p:txBody>
              <a:bodyPr>
                <a:normAutofit/>
              </a:bodyPr>
              <a:lstStyle/>
              <a:p>
                <a:pPr marL="0" indent="0" algn="l" rtl="0">
                  <a:buNone/>
                </a:pPr>
                <a:r>
                  <a:rPr lang="en-US" sz="2000" b="1" i="0" dirty="0" smtClean="0">
                    <a:solidFill>
                      <a:schemeClr val="tx1">
                        <a:lumMod val="95000"/>
                        <a:lumOff val="5000"/>
                      </a:schemeClr>
                    </a:solidFill>
                    <a:effectLst/>
                    <a:latin typeface="Arial" panose="020B0604020202020204" pitchFamily="34" charset="0"/>
                    <a:cs typeface="Arial" panose="020B0604020202020204" pitchFamily="34" charset="0"/>
                  </a:rPr>
                  <a:t>The sample space can help us determine the following probabilities.</a:t>
                </a:r>
              </a:p>
              <a:p>
                <a:pPr marL="0" indent="0" algn="l" rtl="0">
                  <a:buNone/>
                </a:pPr>
                <a:r>
                  <a:rPr lang="en-US" sz="2000" b="1" i="0" dirty="0" smtClean="0">
                    <a:solidFill>
                      <a:schemeClr val="tx1"/>
                    </a:solidFill>
                    <a:effectLst/>
                    <a:latin typeface="Arial" panose="020B0604020202020204" pitchFamily="34" charset="0"/>
                    <a:cs typeface="Arial" panose="020B0604020202020204" pitchFamily="34" charset="0"/>
                  </a:rPr>
                  <a:t>The probability that the first die is a 5 is:</a:t>
                </a:r>
              </a:p>
              <a:p>
                <a:pPr marL="0" indent="0" algn="l" rtl="0">
                  <a:buNone/>
                </a:pPr>
                <a14:m>
                  <m:oMath xmlns:m="http://schemas.openxmlformats.org/officeDocument/2006/math">
                    <m:r>
                      <a:rPr lang="en-US" sz="2000" b="1" i="1" smtClean="0">
                        <a:solidFill>
                          <a:schemeClr val="tx1"/>
                        </a:solidFill>
                        <a:effectLst/>
                        <a:latin typeface="Cambria Math"/>
                      </a:rPr>
                      <m:t>𝒑</m:t>
                    </m:r>
                    <m:d>
                      <m:dPr>
                        <m:ctrlPr>
                          <a:rPr lang="en-US" sz="2000" b="1" i="1" smtClean="0">
                            <a:solidFill>
                              <a:schemeClr val="tx1"/>
                            </a:solidFill>
                            <a:effectLst/>
                            <a:latin typeface="Cambria Math"/>
                          </a:rPr>
                        </m:ctrlPr>
                      </m:dPr>
                      <m:e>
                        <m:r>
                          <a:rPr lang="en-US" sz="2000" b="1" i="1" smtClean="0">
                            <a:solidFill>
                              <a:schemeClr val="tx1"/>
                            </a:solidFill>
                            <a:effectLst/>
                            <a:latin typeface="Cambria Math"/>
                          </a:rPr>
                          <m:t>𝒇𝒊𝒓𝒔𝒕</m:t>
                        </m:r>
                        <m:r>
                          <a:rPr lang="en-US" sz="2000" b="1" i="1" smtClean="0">
                            <a:solidFill>
                              <a:schemeClr val="tx1"/>
                            </a:solidFill>
                            <a:effectLst/>
                            <a:latin typeface="Cambria Math"/>
                          </a:rPr>
                          <m:t> </m:t>
                        </m:r>
                        <m:r>
                          <a:rPr lang="en-US" sz="2000" b="1" i="1" smtClean="0">
                            <a:solidFill>
                              <a:schemeClr val="tx1"/>
                            </a:solidFill>
                            <a:effectLst/>
                            <a:latin typeface="Cambria Math"/>
                          </a:rPr>
                          <m:t>𝒅𝒊𝒆</m:t>
                        </m:r>
                        <m:r>
                          <a:rPr lang="en-US" sz="2000" b="1" i="1" smtClean="0">
                            <a:solidFill>
                              <a:schemeClr val="tx1"/>
                            </a:solidFill>
                            <a:effectLst/>
                            <a:latin typeface="Cambria Math"/>
                          </a:rPr>
                          <m:t> </m:t>
                        </m:r>
                        <m:r>
                          <a:rPr lang="en-US" sz="2000" b="1" i="1" smtClean="0">
                            <a:solidFill>
                              <a:schemeClr val="tx1"/>
                            </a:solidFill>
                            <a:effectLst/>
                            <a:latin typeface="Cambria Math"/>
                          </a:rPr>
                          <m:t>𝒊𝒔</m:t>
                        </m:r>
                        <m:r>
                          <a:rPr lang="en-US" sz="2000" b="1" i="1" smtClean="0">
                            <a:solidFill>
                              <a:schemeClr val="tx1"/>
                            </a:solidFill>
                            <a:effectLst/>
                            <a:latin typeface="Cambria Math"/>
                          </a:rPr>
                          <m:t> </m:t>
                        </m:r>
                        <m:r>
                          <a:rPr lang="en-US" sz="2000" b="1" i="1" smtClean="0">
                            <a:solidFill>
                              <a:schemeClr val="tx1"/>
                            </a:solidFill>
                            <a:effectLst/>
                            <a:latin typeface="Cambria Math"/>
                          </a:rPr>
                          <m:t>𝒂</m:t>
                        </m:r>
                        <m:r>
                          <a:rPr lang="en-US" sz="2000" b="1" i="1" smtClean="0">
                            <a:solidFill>
                              <a:schemeClr val="tx1"/>
                            </a:solidFill>
                            <a:effectLst/>
                            <a:latin typeface="Cambria Math"/>
                          </a:rPr>
                          <m:t> </m:t>
                        </m:r>
                        <m:r>
                          <a:rPr lang="en-US" sz="2000" b="1" i="1" smtClean="0">
                            <a:solidFill>
                              <a:schemeClr val="tx1"/>
                            </a:solidFill>
                            <a:effectLst/>
                            <a:latin typeface="Cambria Math"/>
                          </a:rPr>
                          <m:t>𝟓</m:t>
                        </m:r>
                      </m:e>
                    </m:d>
                    <m:r>
                      <a:rPr lang="en-US" sz="2000" b="1" i="1" smtClean="0">
                        <a:solidFill>
                          <a:schemeClr val="tx1"/>
                        </a:solidFill>
                        <a:effectLst/>
                        <a:latin typeface="Cambria Math"/>
                      </a:rPr>
                      <m:t>=</m:t>
                    </m:r>
                    <m:f>
                      <m:fPr>
                        <m:ctrlPr>
                          <a:rPr lang="en-US" sz="2000" b="1" i="1" smtClean="0">
                            <a:solidFill>
                              <a:schemeClr val="tx1"/>
                            </a:solidFill>
                            <a:effectLst/>
                            <a:latin typeface="Cambria Math"/>
                          </a:rPr>
                        </m:ctrlPr>
                      </m:fPr>
                      <m:num>
                        <m:r>
                          <a:rPr lang="en-US" sz="2000" b="1" i="1" smtClean="0">
                            <a:solidFill>
                              <a:schemeClr val="tx1"/>
                            </a:solidFill>
                            <a:effectLst/>
                            <a:latin typeface="Cambria Math"/>
                          </a:rPr>
                          <m:t>𝟔</m:t>
                        </m:r>
                      </m:num>
                      <m:den>
                        <m:r>
                          <a:rPr lang="en-US" sz="2000" b="1" i="1" smtClean="0">
                            <a:solidFill>
                              <a:schemeClr val="tx1"/>
                            </a:solidFill>
                            <a:effectLst/>
                            <a:latin typeface="Cambria Math"/>
                          </a:rPr>
                          <m:t>𝟑𝟔</m:t>
                        </m:r>
                      </m:den>
                    </m:f>
                  </m:oMath>
                </a14:m>
                <a:r>
                  <a:rPr lang="en-US" sz="2000" b="1" i="0" dirty="0" smtClean="0">
                    <a:solidFill>
                      <a:schemeClr val="tx1"/>
                    </a:solidFill>
                    <a:effectLst/>
                    <a:latin typeface="Arial" panose="020B0604020202020204" pitchFamily="34" charset="0"/>
                    <a:cs typeface="Arial" panose="020B0604020202020204" pitchFamily="34" charset="0"/>
                  </a:rPr>
                  <a:t> </a:t>
                </a:r>
                <a14:m>
                  <m:oMath xmlns:m="http://schemas.openxmlformats.org/officeDocument/2006/math">
                    <m:r>
                      <a:rPr lang="en-US" sz="2000" b="1" i="1" dirty="0" smtClean="0">
                        <a:solidFill>
                          <a:schemeClr val="tx1"/>
                        </a:solidFill>
                        <a:effectLst/>
                        <a:latin typeface="Cambria Math"/>
                      </a:rPr>
                      <m:t>= </m:t>
                    </m:r>
                    <m:f>
                      <m:fPr>
                        <m:ctrlPr>
                          <a:rPr lang="en-US" sz="2000" b="1" i="1" dirty="0" smtClean="0">
                            <a:solidFill>
                              <a:schemeClr val="tx1"/>
                            </a:solidFill>
                            <a:effectLst/>
                            <a:latin typeface="Cambria Math"/>
                          </a:rPr>
                        </m:ctrlPr>
                      </m:fPr>
                      <m:num>
                        <m:r>
                          <a:rPr lang="en-US" sz="2000" b="1" i="1" dirty="0" smtClean="0">
                            <a:solidFill>
                              <a:schemeClr val="tx1"/>
                            </a:solidFill>
                            <a:effectLst/>
                            <a:latin typeface="Cambria Math"/>
                          </a:rPr>
                          <m:t>𝟏</m:t>
                        </m:r>
                      </m:num>
                      <m:den>
                        <m:r>
                          <a:rPr lang="en-US" sz="2000" b="1" i="1" dirty="0" smtClean="0">
                            <a:solidFill>
                              <a:schemeClr val="tx1"/>
                            </a:solidFill>
                            <a:effectLst/>
                            <a:latin typeface="Cambria Math"/>
                          </a:rPr>
                          <m:t>𝟔</m:t>
                        </m:r>
                      </m:den>
                    </m:f>
                  </m:oMath>
                </a14:m>
                <a:r>
                  <a:rPr lang="en-US" sz="2000" b="1" i="0" dirty="0" smtClean="0">
                    <a:solidFill>
                      <a:schemeClr val="tx1"/>
                    </a:solidFill>
                    <a:effectLst/>
                    <a:latin typeface="Arial" panose="020B0604020202020204" pitchFamily="34" charset="0"/>
                    <a:cs typeface="Arial" panose="020B0604020202020204" pitchFamily="34" charset="0"/>
                  </a:rPr>
                  <a:t>  .</a:t>
                </a:r>
              </a:p>
              <a:p>
                <a:pPr marL="0" indent="0" algn="l" rtl="0">
                  <a:buNone/>
                </a:pPr>
                <a:r>
                  <a:rPr lang="en-US" sz="2000" b="1" i="0" dirty="0" smtClean="0">
                    <a:solidFill>
                      <a:schemeClr val="tx1"/>
                    </a:solidFill>
                    <a:effectLst/>
                    <a:latin typeface="Arial" panose="020B0604020202020204" pitchFamily="34" charset="0"/>
                    <a:cs typeface="Arial" panose="020B0604020202020204" pitchFamily="34" charset="0"/>
                  </a:rPr>
                  <a:t>The six outcomes all occurred in the fifth row.</a:t>
                </a:r>
              </a:p>
              <a:p>
                <a:pPr marL="0" indent="0" algn="l" rtl="0">
                  <a:buNone/>
                </a:pPr>
                <a:r>
                  <a:rPr lang="en-US" sz="2000" b="1" i="0" dirty="0" smtClean="0">
                    <a:solidFill>
                      <a:schemeClr val="tx1"/>
                    </a:solidFill>
                    <a:effectLst/>
                    <a:latin typeface="Arial" panose="020B0604020202020204" pitchFamily="34" charset="0"/>
                    <a:cs typeface="Arial" panose="020B0604020202020204" pitchFamily="34" charset="0"/>
                  </a:rPr>
                  <a:t>The probability that the second die is a 5 is:</a:t>
                </a:r>
              </a:p>
              <a:p>
                <a:pPr marL="0" indent="0" algn="l" rtl="0">
                  <a:buNone/>
                </a:pPr>
                <a14:m>
                  <m:oMath xmlns:m="http://schemas.openxmlformats.org/officeDocument/2006/math">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𝒔𝒆𝒄𝒐𝒏𝒅</m:t>
                        </m:r>
                        <m:r>
                          <a:rPr lang="en-US" sz="2000" b="1" i="1" smtClean="0">
                            <a:solidFill>
                              <a:schemeClr val="tx1"/>
                            </a:solidFill>
                            <a:latin typeface="Cambria Math"/>
                          </a:rPr>
                          <m:t> </m:t>
                        </m:r>
                        <m:r>
                          <a:rPr lang="en-US" sz="2000" b="1" i="1" smtClean="0">
                            <a:solidFill>
                              <a:schemeClr val="tx1"/>
                            </a:solidFill>
                            <a:latin typeface="Cambria Math"/>
                          </a:rPr>
                          <m:t>𝒅𝒊𝒆</m:t>
                        </m:r>
                        <m:r>
                          <a:rPr lang="en-US" sz="2000" b="1" i="1" smtClean="0">
                            <a:solidFill>
                              <a:schemeClr val="tx1"/>
                            </a:solidFill>
                            <a:latin typeface="Cambria Math"/>
                          </a:rPr>
                          <m:t> </m:t>
                        </m:r>
                        <m:r>
                          <a:rPr lang="en-US" sz="2000" b="1" i="1" smtClean="0">
                            <a:solidFill>
                              <a:schemeClr val="tx1"/>
                            </a:solidFill>
                            <a:latin typeface="Cambria Math"/>
                          </a:rPr>
                          <m:t>𝒊𝒔</m:t>
                        </m:r>
                        <m:r>
                          <a:rPr lang="en-US" sz="2000" b="1" i="1" smtClean="0">
                            <a:solidFill>
                              <a:schemeClr val="tx1"/>
                            </a:solidFill>
                            <a:latin typeface="Cambria Math"/>
                          </a:rPr>
                          <m:t> </m:t>
                        </m:r>
                        <m:r>
                          <a:rPr lang="en-US" sz="2000" b="1" i="1" smtClean="0">
                            <a:solidFill>
                              <a:schemeClr val="tx1"/>
                            </a:solidFill>
                            <a:latin typeface="Cambria Math"/>
                          </a:rPr>
                          <m:t>𝒂</m:t>
                        </m:r>
                        <m:r>
                          <a:rPr lang="en-US" sz="2000" b="1" i="1" smtClean="0">
                            <a:solidFill>
                              <a:schemeClr val="tx1"/>
                            </a:solidFill>
                            <a:latin typeface="Cambria Math"/>
                          </a:rPr>
                          <m:t> </m:t>
                        </m:r>
                        <m:r>
                          <a:rPr lang="en-US" sz="2000" b="1" i="1" smtClean="0">
                            <a:solidFill>
                              <a:schemeClr val="tx1"/>
                            </a:solidFill>
                            <a:latin typeface="Cambria Math"/>
                          </a:rPr>
                          <m:t>𝟓</m:t>
                        </m:r>
                      </m:e>
                    </m:d>
                    <m:r>
                      <a:rPr lang="en-US" sz="2000" b="1" i="1" smtClean="0">
                        <a:solidFill>
                          <a:schemeClr val="tx1"/>
                        </a:solidFill>
                        <a:latin typeface="Cambria Math"/>
                      </a:rPr>
                      <m:t>=</m:t>
                    </m:r>
                    <m:f>
                      <m:fPr>
                        <m:ctrlPr>
                          <a:rPr lang="en-US" sz="2000" b="1" i="1" smtClean="0">
                            <a:solidFill>
                              <a:schemeClr val="tx1"/>
                            </a:solidFill>
                            <a:latin typeface="Cambria Math"/>
                          </a:rPr>
                        </m:ctrlPr>
                      </m:fPr>
                      <m:num>
                        <m:r>
                          <a:rPr lang="en-US" sz="2000" b="1" i="1" smtClean="0">
                            <a:solidFill>
                              <a:schemeClr val="tx1"/>
                            </a:solidFill>
                            <a:latin typeface="Cambria Math"/>
                          </a:rPr>
                          <m:t>𝟔</m:t>
                        </m:r>
                      </m:num>
                      <m:den>
                        <m:r>
                          <a:rPr lang="en-US" sz="2000" b="1" i="1" smtClean="0">
                            <a:solidFill>
                              <a:schemeClr val="tx1"/>
                            </a:solidFill>
                            <a:latin typeface="Cambria Math"/>
                          </a:rPr>
                          <m:t>𝟑𝟔</m:t>
                        </m:r>
                      </m:den>
                    </m:f>
                    <m:r>
                      <a:rPr lang="en-US" sz="2000" b="1" i="1" smtClean="0">
                        <a:solidFill>
                          <a:schemeClr val="tx1"/>
                        </a:solidFill>
                        <a:latin typeface="Cambria Math"/>
                      </a:rPr>
                      <m:t>=</m:t>
                    </m:r>
                    <m:f>
                      <m:fPr>
                        <m:ctrlPr>
                          <a:rPr lang="en-US" sz="2000" b="1" i="1" smtClean="0">
                            <a:solidFill>
                              <a:schemeClr val="tx1"/>
                            </a:solidFill>
                            <a:latin typeface="Cambria Math"/>
                          </a:rPr>
                        </m:ctrlPr>
                      </m:fPr>
                      <m:num>
                        <m:r>
                          <a:rPr lang="en-US" sz="2000" b="1" i="1" smtClean="0">
                            <a:solidFill>
                              <a:schemeClr val="tx1"/>
                            </a:solidFill>
                            <a:latin typeface="Cambria Math"/>
                          </a:rPr>
                          <m:t>𝟏</m:t>
                        </m:r>
                      </m:num>
                      <m:den>
                        <m:r>
                          <a:rPr lang="en-US" sz="2000" b="1" i="1" smtClean="0">
                            <a:solidFill>
                              <a:schemeClr val="tx1"/>
                            </a:solidFill>
                            <a:latin typeface="Cambria Math"/>
                          </a:rPr>
                          <m:t>𝟔</m:t>
                        </m:r>
                      </m:den>
                    </m:f>
                  </m:oMath>
                </a14:m>
                <a:r>
                  <a:rPr lang="en-US" sz="2000" b="1" dirty="0" smtClean="0">
                    <a:solidFill>
                      <a:schemeClr val="tx1"/>
                    </a:solidFill>
                    <a:latin typeface="Arial" panose="020B0604020202020204" pitchFamily="34" charset="0"/>
                    <a:cs typeface="Arial" panose="020B0604020202020204" pitchFamily="34" charset="0"/>
                  </a:rPr>
                  <a:t> .</a:t>
                </a:r>
              </a:p>
              <a:p>
                <a:pPr marL="0" indent="0" algn="l" rtl="0">
                  <a:buNone/>
                </a:pPr>
                <a:r>
                  <a:rPr lang="en-US" sz="2000" b="1" i="0" dirty="0" smtClean="0">
                    <a:solidFill>
                      <a:schemeClr val="tx1"/>
                    </a:solidFill>
                    <a:effectLst/>
                    <a:latin typeface="Arial" panose="020B0604020202020204" pitchFamily="34" charset="0"/>
                    <a:cs typeface="Arial" panose="020B0604020202020204" pitchFamily="34" charset="0"/>
                  </a:rPr>
                  <a:t>The six outcomes all occurred in the fifth column.</a:t>
                </a:r>
              </a:p>
              <a:p>
                <a:pPr marL="0" indent="0" algn="l" rtl="0">
                  <a:buNone/>
                </a:pPr>
                <a:r>
                  <a:rPr lang="en-US" sz="2000" b="1" i="0" dirty="0" smtClean="0">
                    <a:solidFill>
                      <a:schemeClr val="tx1"/>
                    </a:solidFill>
                    <a:effectLst/>
                    <a:latin typeface="Times New Roman"/>
                  </a:rPr>
                  <a:t>The probability that the first die is not  a 5 is:</a:t>
                </a:r>
              </a:p>
              <a:p>
                <a:pPr marL="0" indent="0" algn="l" rtl="0">
                  <a:buNone/>
                </a:pPr>
                <a14:m>
                  <m:oMath xmlns:m="http://schemas.openxmlformats.org/officeDocument/2006/math">
                    <m:r>
                      <a:rPr lang="en-US" sz="2000" b="1" i="1" smtClean="0">
                        <a:solidFill>
                          <a:schemeClr val="tx1"/>
                        </a:solidFill>
                        <a:effectLst/>
                        <a:latin typeface="Cambria Math"/>
                        <a:cs typeface="Arial" panose="020B0604020202020204" pitchFamily="34" charset="0"/>
                      </a:rPr>
                      <m:t>𝒑</m:t>
                    </m:r>
                    <m:d>
                      <m:dPr>
                        <m:ctrlPr>
                          <a:rPr lang="en-US" sz="2000" b="1" i="1" smtClean="0">
                            <a:solidFill>
                              <a:schemeClr val="tx1"/>
                            </a:solidFill>
                            <a:effectLst/>
                            <a:latin typeface="Cambria Math"/>
                            <a:cs typeface="Arial" panose="020B0604020202020204" pitchFamily="34" charset="0"/>
                          </a:rPr>
                        </m:ctrlPr>
                      </m:dPr>
                      <m:e>
                        <m:r>
                          <a:rPr lang="en-US" sz="2000" b="1" i="1" smtClean="0">
                            <a:solidFill>
                              <a:schemeClr val="tx1"/>
                            </a:solidFill>
                            <a:effectLst/>
                            <a:latin typeface="Cambria Math"/>
                            <a:cs typeface="Arial" panose="020B0604020202020204" pitchFamily="34" charset="0"/>
                          </a:rPr>
                          <m:t>𝒇𝒊𝒓𝒔𝒕</m:t>
                        </m:r>
                        <m:r>
                          <a:rPr lang="en-US" sz="2000" b="1" i="1" smtClean="0">
                            <a:solidFill>
                              <a:schemeClr val="tx1"/>
                            </a:solidFill>
                            <a:effectLst/>
                            <a:latin typeface="Cambria Math"/>
                            <a:cs typeface="Arial" panose="020B0604020202020204" pitchFamily="34" charset="0"/>
                          </a:rPr>
                          <m:t> </m:t>
                        </m:r>
                        <m:r>
                          <a:rPr lang="en-US" sz="2000" b="1" i="1" smtClean="0">
                            <a:solidFill>
                              <a:schemeClr val="tx1"/>
                            </a:solidFill>
                            <a:effectLst/>
                            <a:latin typeface="Cambria Math"/>
                            <a:cs typeface="Arial" panose="020B0604020202020204" pitchFamily="34" charset="0"/>
                          </a:rPr>
                          <m:t>𝒅𝒊𝒆</m:t>
                        </m:r>
                        <m:r>
                          <a:rPr lang="en-US" sz="2000" b="1" i="1" smtClean="0">
                            <a:solidFill>
                              <a:schemeClr val="tx1"/>
                            </a:solidFill>
                            <a:effectLst/>
                            <a:latin typeface="Cambria Math"/>
                            <a:cs typeface="Arial" panose="020B0604020202020204" pitchFamily="34" charset="0"/>
                          </a:rPr>
                          <m:t> </m:t>
                        </m:r>
                        <m:r>
                          <a:rPr lang="en-US" sz="2000" b="1" i="1" smtClean="0">
                            <a:solidFill>
                              <a:schemeClr val="tx1"/>
                            </a:solidFill>
                            <a:effectLst/>
                            <a:latin typeface="Cambria Math"/>
                            <a:cs typeface="Arial" panose="020B0604020202020204" pitchFamily="34" charset="0"/>
                          </a:rPr>
                          <m:t>𝒊𝒔</m:t>
                        </m:r>
                        <m:r>
                          <a:rPr lang="en-US" sz="2000" b="1" i="1" smtClean="0">
                            <a:solidFill>
                              <a:schemeClr val="tx1"/>
                            </a:solidFill>
                            <a:effectLst/>
                            <a:latin typeface="Cambria Math"/>
                            <a:cs typeface="Arial" panose="020B0604020202020204" pitchFamily="34" charset="0"/>
                          </a:rPr>
                          <m:t> </m:t>
                        </m:r>
                        <m:r>
                          <a:rPr lang="en-US" sz="2000" b="1" i="1" smtClean="0">
                            <a:solidFill>
                              <a:schemeClr val="tx1"/>
                            </a:solidFill>
                            <a:effectLst/>
                            <a:latin typeface="Cambria Math"/>
                            <a:cs typeface="Arial" panose="020B0604020202020204" pitchFamily="34" charset="0"/>
                          </a:rPr>
                          <m:t>𝒏𝒐𝒕</m:t>
                        </m:r>
                        <m:r>
                          <a:rPr lang="en-US" sz="2000" b="1" i="1" smtClean="0">
                            <a:solidFill>
                              <a:schemeClr val="tx1"/>
                            </a:solidFill>
                            <a:effectLst/>
                            <a:latin typeface="Cambria Math"/>
                            <a:cs typeface="Arial" panose="020B0604020202020204" pitchFamily="34" charset="0"/>
                          </a:rPr>
                          <m:t> </m:t>
                        </m:r>
                        <m:r>
                          <a:rPr lang="en-US" sz="2000" b="1" i="1" smtClean="0">
                            <a:solidFill>
                              <a:schemeClr val="tx1"/>
                            </a:solidFill>
                            <a:effectLst/>
                            <a:latin typeface="Cambria Math"/>
                            <a:cs typeface="Arial" panose="020B0604020202020204" pitchFamily="34" charset="0"/>
                          </a:rPr>
                          <m:t>𝒂</m:t>
                        </m:r>
                        <m:r>
                          <a:rPr lang="en-US" sz="2000" b="1" i="1" smtClean="0">
                            <a:solidFill>
                              <a:schemeClr val="tx1"/>
                            </a:solidFill>
                            <a:effectLst/>
                            <a:latin typeface="Cambria Math"/>
                            <a:cs typeface="Arial" panose="020B0604020202020204" pitchFamily="34" charset="0"/>
                          </a:rPr>
                          <m:t> </m:t>
                        </m:r>
                        <m:r>
                          <a:rPr lang="en-US" sz="2000" b="1" i="1" smtClean="0">
                            <a:solidFill>
                              <a:schemeClr val="tx1"/>
                            </a:solidFill>
                            <a:effectLst/>
                            <a:latin typeface="Cambria Math"/>
                            <a:cs typeface="Arial" panose="020B0604020202020204" pitchFamily="34" charset="0"/>
                          </a:rPr>
                          <m:t>𝟓</m:t>
                        </m:r>
                      </m:e>
                    </m:d>
                    <m:r>
                      <a:rPr lang="en-US" sz="2000" b="1" i="1" smtClean="0">
                        <a:solidFill>
                          <a:schemeClr val="tx1"/>
                        </a:solidFill>
                        <a:effectLst/>
                        <a:latin typeface="Cambria Math"/>
                        <a:cs typeface="Arial" panose="020B0604020202020204" pitchFamily="34" charset="0"/>
                      </a:rPr>
                      <m:t>=</m:t>
                    </m:r>
                    <m:f>
                      <m:fPr>
                        <m:ctrlPr>
                          <a:rPr lang="en-US" sz="2000" b="1" i="1" smtClean="0">
                            <a:solidFill>
                              <a:schemeClr val="tx1"/>
                            </a:solidFill>
                            <a:effectLst/>
                            <a:latin typeface="Cambria Math"/>
                            <a:cs typeface="Arial" panose="020B0604020202020204" pitchFamily="34" charset="0"/>
                          </a:rPr>
                        </m:ctrlPr>
                      </m:fPr>
                      <m:num>
                        <m:r>
                          <a:rPr lang="en-US" sz="2000" b="1" i="1" smtClean="0">
                            <a:solidFill>
                              <a:schemeClr val="tx1"/>
                            </a:solidFill>
                            <a:effectLst/>
                            <a:latin typeface="Cambria Math"/>
                            <a:cs typeface="Arial" panose="020B0604020202020204" pitchFamily="34" charset="0"/>
                          </a:rPr>
                          <m:t>𝟑𝟎</m:t>
                        </m:r>
                      </m:num>
                      <m:den>
                        <m:r>
                          <a:rPr lang="en-US" sz="2000" b="1" i="1" smtClean="0">
                            <a:solidFill>
                              <a:schemeClr val="tx1"/>
                            </a:solidFill>
                            <a:effectLst/>
                            <a:latin typeface="Cambria Math"/>
                            <a:cs typeface="Arial" panose="020B0604020202020204" pitchFamily="34" charset="0"/>
                          </a:rPr>
                          <m:t>𝟑𝟔</m:t>
                        </m:r>
                      </m:den>
                    </m:f>
                    <m:r>
                      <a:rPr lang="en-US" sz="2000" b="1" i="1" smtClean="0">
                        <a:solidFill>
                          <a:schemeClr val="tx1"/>
                        </a:solidFill>
                        <a:effectLst/>
                        <a:latin typeface="Cambria Math"/>
                        <a:cs typeface="Arial" panose="020B0604020202020204" pitchFamily="34" charset="0"/>
                      </a:rPr>
                      <m:t>=</m:t>
                    </m:r>
                    <m:f>
                      <m:fPr>
                        <m:ctrlPr>
                          <a:rPr lang="en-US" sz="2000" b="1" i="1" smtClean="0">
                            <a:solidFill>
                              <a:schemeClr val="tx1"/>
                            </a:solidFill>
                            <a:effectLst/>
                            <a:latin typeface="Cambria Math"/>
                            <a:cs typeface="Arial" panose="020B0604020202020204" pitchFamily="34" charset="0"/>
                          </a:rPr>
                        </m:ctrlPr>
                      </m:fPr>
                      <m:num>
                        <m:r>
                          <a:rPr lang="en-US" sz="2000" b="1" i="1" smtClean="0">
                            <a:solidFill>
                              <a:schemeClr val="tx1"/>
                            </a:solidFill>
                            <a:effectLst/>
                            <a:latin typeface="Cambria Math"/>
                            <a:cs typeface="Arial" panose="020B0604020202020204" pitchFamily="34" charset="0"/>
                          </a:rPr>
                          <m:t>𝟓</m:t>
                        </m:r>
                      </m:num>
                      <m:den>
                        <m:r>
                          <a:rPr lang="en-US" sz="2000" b="1" i="1" smtClean="0">
                            <a:solidFill>
                              <a:schemeClr val="tx1"/>
                            </a:solidFill>
                            <a:effectLst/>
                            <a:latin typeface="Cambria Math"/>
                            <a:cs typeface="Arial" panose="020B0604020202020204" pitchFamily="34" charset="0"/>
                          </a:rPr>
                          <m:t>𝟔</m:t>
                        </m:r>
                      </m:den>
                    </m:f>
                  </m:oMath>
                </a14:m>
                <a:r>
                  <a:rPr lang="en-US" sz="2000" b="1" i="0" dirty="0" smtClean="0">
                    <a:solidFill>
                      <a:schemeClr val="tx1"/>
                    </a:solidFill>
                    <a:effectLst/>
                    <a:latin typeface="Arial" panose="020B0604020202020204" pitchFamily="34" charset="0"/>
                    <a:cs typeface="Arial" panose="020B0604020202020204" pitchFamily="34" charset="0"/>
                  </a:rPr>
                  <a:t>  .</a:t>
                </a:r>
              </a:p>
              <a:p>
                <a:pPr marL="0" indent="0" algn="l" rtl="0">
                  <a:buNone/>
                </a:pPr>
                <a:r>
                  <a:rPr lang="en-US" sz="2000" b="1" i="0" dirty="0" smtClean="0">
                    <a:solidFill>
                      <a:schemeClr val="tx1"/>
                    </a:solidFill>
                    <a:effectLst/>
                    <a:latin typeface="Times New Roman"/>
                  </a:rPr>
                  <a:t>The thirty outcomes occu</a:t>
                </a:r>
                <a:r>
                  <a:rPr lang="en-US" sz="2200" b="1" i="0" dirty="0" smtClean="0">
                    <a:solidFill>
                      <a:schemeClr val="tx1"/>
                    </a:solidFill>
                    <a:effectLst/>
                    <a:latin typeface="Times New Roman"/>
                  </a:rPr>
                  <a:t>rred in all rows except the fifth row.</a:t>
                </a:r>
                <a:endParaRPr lang="en-US" sz="2200" b="1" i="0" dirty="0" smtClean="0">
                  <a:solidFill>
                    <a:schemeClr val="tx1"/>
                  </a:solidFill>
                  <a:effectLst/>
                  <a:latin typeface="Arial" panose="020B0604020202020204" pitchFamily="34" charset="0"/>
                  <a:cs typeface="Arial" panose="020B0604020202020204" pitchFamily="34" charset="0"/>
                </a:endParaRPr>
              </a:p>
              <a:p>
                <a:pPr marL="0" indent="0" algn="l" rtl="0">
                  <a:buNone/>
                </a:pPr>
                <a:endParaRPr lang="ar-IQ" b="1"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71600" y="908720"/>
                <a:ext cx="7272808" cy="5217443"/>
              </a:xfrm>
              <a:blipFill rotWithShape="1">
                <a:blip r:embed="rId2"/>
                <a:stretch>
                  <a:fillRect l="-838" t="-467" r="-84"/>
                </a:stretch>
              </a:blipFill>
            </p:spPr>
            <p:txBody>
              <a:bodyPr/>
              <a:lstStyle/>
              <a:p>
                <a:r>
                  <a:rPr lang="ar-IQ">
                    <a:noFill/>
                  </a:rPr>
                  <a:t> </a:t>
                </a:r>
              </a:p>
            </p:txBody>
          </p:sp>
        </mc:Fallback>
      </mc:AlternateContent>
    </p:spTree>
    <p:extLst>
      <p:ext uri="{BB962C8B-B14F-4D97-AF65-F5344CB8AC3E}">
        <p14:creationId xmlns:p14="http://schemas.microsoft.com/office/powerpoint/2010/main" val="2921647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71600" y="692696"/>
                <a:ext cx="7272808" cy="5433467"/>
              </a:xfrm>
            </p:spPr>
            <p:txBody>
              <a:bodyPr>
                <a:normAutofit/>
              </a:bodyPr>
              <a:lstStyle/>
              <a:p>
                <a:pPr marL="0" indent="0" algn="l" rtl="0">
                  <a:buNone/>
                </a:pPr>
                <a:r>
                  <a:rPr lang="en-US" sz="2000" b="1" i="0" dirty="0" smtClean="0">
                    <a:solidFill>
                      <a:schemeClr val="tx1"/>
                    </a:solidFill>
                    <a:effectLst/>
                    <a:latin typeface="Times New Roman"/>
                  </a:rPr>
                  <a:t>The probability that the sum of the dice is 5 is:</a:t>
                </a:r>
              </a:p>
              <a:p>
                <a:pPr marL="0" indent="0" algn="l" rtl="0">
                  <a:buNone/>
                </a:pPr>
                <a14:m>
                  <m:oMath xmlns:m="http://schemas.openxmlformats.org/officeDocument/2006/math">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𝒔𝒖𝒎</m:t>
                        </m:r>
                        <m:r>
                          <a:rPr lang="en-US" sz="2000" b="1" i="1" smtClean="0">
                            <a:solidFill>
                              <a:schemeClr val="tx1"/>
                            </a:solidFill>
                            <a:latin typeface="Cambria Math"/>
                          </a:rPr>
                          <m:t> </m:t>
                        </m:r>
                        <m:r>
                          <a:rPr lang="en-US" sz="2000" b="1" i="1" smtClean="0">
                            <a:solidFill>
                              <a:schemeClr val="tx1"/>
                            </a:solidFill>
                            <a:latin typeface="Cambria Math"/>
                          </a:rPr>
                          <m:t>𝒊𝒔</m:t>
                        </m:r>
                        <m:r>
                          <a:rPr lang="en-US" sz="2000" b="1" i="1" smtClean="0">
                            <a:solidFill>
                              <a:schemeClr val="tx1"/>
                            </a:solidFill>
                            <a:latin typeface="Cambria Math"/>
                          </a:rPr>
                          <m:t> </m:t>
                        </m:r>
                        <m:r>
                          <a:rPr lang="en-US" sz="2000" b="1" i="1" smtClean="0">
                            <a:solidFill>
                              <a:schemeClr val="tx1"/>
                            </a:solidFill>
                            <a:latin typeface="Cambria Math"/>
                          </a:rPr>
                          <m:t>𝟓</m:t>
                        </m:r>
                      </m:e>
                    </m:d>
                    <m:r>
                      <a:rPr lang="en-US" sz="2000" b="1" i="1" smtClean="0">
                        <a:solidFill>
                          <a:schemeClr val="tx1"/>
                        </a:solidFill>
                        <a:latin typeface="Cambria Math"/>
                      </a:rPr>
                      <m:t>=</m:t>
                    </m:r>
                    <m:f>
                      <m:fPr>
                        <m:ctrlPr>
                          <a:rPr lang="en-US" sz="2000" b="1" i="1" smtClean="0">
                            <a:solidFill>
                              <a:schemeClr val="tx1"/>
                            </a:solidFill>
                            <a:latin typeface="Cambria Math"/>
                          </a:rPr>
                        </m:ctrlPr>
                      </m:fPr>
                      <m:num>
                        <m:r>
                          <a:rPr lang="en-US" sz="2000" b="1" i="1" smtClean="0">
                            <a:solidFill>
                              <a:schemeClr val="tx1"/>
                            </a:solidFill>
                            <a:latin typeface="Cambria Math"/>
                          </a:rPr>
                          <m:t>𝟒</m:t>
                        </m:r>
                      </m:num>
                      <m:den>
                        <m:r>
                          <a:rPr lang="en-US" sz="2000" b="1" i="1" smtClean="0">
                            <a:solidFill>
                              <a:schemeClr val="tx1"/>
                            </a:solidFill>
                            <a:latin typeface="Cambria Math"/>
                          </a:rPr>
                          <m:t>𝟑𝟔</m:t>
                        </m:r>
                      </m:den>
                    </m:f>
                    <m:r>
                      <a:rPr lang="en-US" sz="2000" b="1" i="1" smtClean="0">
                        <a:solidFill>
                          <a:schemeClr val="tx1"/>
                        </a:solidFill>
                        <a:latin typeface="Cambria Math"/>
                      </a:rPr>
                      <m:t>=</m:t>
                    </m:r>
                    <m:f>
                      <m:fPr>
                        <m:ctrlPr>
                          <a:rPr lang="en-US" sz="2000" b="1" i="1" smtClean="0">
                            <a:solidFill>
                              <a:schemeClr val="tx1"/>
                            </a:solidFill>
                            <a:latin typeface="Cambria Math"/>
                          </a:rPr>
                        </m:ctrlPr>
                      </m:fPr>
                      <m:num>
                        <m:r>
                          <a:rPr lang="en-US" sz="2000" b="1" i="1" smtClean="0">
                            <a:solidFill>
                              <a:schemeClr val="tx1"/>
                            </a:solidFill>
                            <a:latin typeface="Cambria Math"/>
                          </a:rPr>
                          <m:t>𝟏</m:t>
                        </m:r>
                      </m:num>
                      <m:den>
                        <m:r>
                          <a:rPr lang="en-US" sz="2000" b="1" i="1" smtClean="0">
                            <a:solidFill>
                              <a:schemeClr val="tx1"/>
                            </a:solidFill>
                            <a:latin typeface="Cambria Math"/>
                          </a:rPr>
                          <m:t>𝟗</m:t>
                        </m:r>
                      </m:den>
                    </m:f>
                  </m:oMath>
                </a14:m>
                <a:r>
                  <a:rPr lang="en-US" sz="2000" b="1" dirty="0" smtClean="0">
                    <a:solidFill>
                      <a:schemeClr val="tx1"/>
                    </a:solidFill>
                  </a:rPr>
                  <a:t> .</a:t>
                </a:r>
              </a:p>
              <a:p>
                <a:pPr marL="0" indent="0" algn="l" rtl="0">
                  <a:buNone/>
                </a:pPr>
                <a:r>
                  <a:rPr lang="en-US" sz="2000" b="1" i="0" dirty="0" smtClean="0">
                    <a:solidFill>
                      <a:schemeClr val="tx1"/>
                    </a:solidFill>
                    <a:effectLst/>
                    <a:latin typeface="Times New Roman"/>
                  </a:rPr>
                  <a:t>The four outcomes all occurred on the diagonal from (4,1) to (1,4).</a:t>
                </a:r>
              </a:p>
              <a:p>
                <a:pPr marL="0" indent="0" algn="l" rtl="0">
                  <a:buNone/>
                </a:pPr>
                <a:endParaRPr lang="en-US" sz="2000" b="1" i="0" dirty="0" smtClean="0">
                  <a:solidFill>
                    <a:schemeClr val="tx1"/>
                  </a:solidFill>
                  <a:effectLst/>
                  <a:latin typeface="Times New Roman"/>
                </a:endParaRPr>
              </a:p>
              <a:p>
                <a:pPr marL="0" indent="0" algn="l" rtl="0">
                  <a:buNone/>
                </a:pPr>
                <a:r>
                  <a:rPr lang="en-US" sz="2000" b="1" i="0" dirty="0" smtClean="0">
                    <a:solidFill>
                      <a:schemeClr val="tx1"/>
                    </a:solidFill>
                    <a:effectLst/>
                    <a:latin typeface="Times New Roman"/>
                  </a:rPr>
                  <a:t>The probability both dice are 5 is:</a:t>
                </a:r>
              </a:p>
              <a:p>
                <a:pPr marL="0" indent="0" algn="l" rtl="0">
                  <a:buNone/>
                </a:pPr>
                <a:r>
                  <a:rPr lang="en-US" sz="2000" b="1" dirty="0" smtClean="0">
                    <a:solidFill>
                      <a:schemeClr val="tx1"/>
                    </a:solidFill>
                    <a:latin typeface="Times New Roman"/>
                  </a:rPr>
                  <a:t> </a:t>
                </a:r>
                <a14:m>
                  <m:oMath xmlns:m="http://schemas.openxmlformats.org/officeDocument/2006/math">
                    <m:r>
                      <a:rPr lang="en-US" sz="2000" b="1" i="1" smtClean="0">
                        <a:solidFill>
                          <a:schemeClr val="tx1"/>
                        </a:solidFill>
                        <a:effectLst/>
                        <a:latin typeface="Cambria Math"/>
                      </a:rPr>
                      <m:t>𝒑</m:t>
                    </m:r>
                    <m:d>
                      <m:dPr>
                        <m:ctrlPr>
                          <a:rPr lang="en-US" sz="2000" b="1" i="1" smtClean="0">
                            <a:solidFill>
                              <a:schemeClr val="tx1"/>
                            </a:solidFill>
                            <a:effectLst/>
                            <a:latin typeface="Cambria Math"/>
                          </a:rPr>
                        </m:ctrlPr>
                      </m:dPr>
                      <m:e>
                        <m:r>
                          <a:rPr lang="en-US" sz="2000" b="1" i="1" smtClean="0">
                            <a:solidFill>
                              <a:schemeClr val="tx1"/>
                            </a:solidFill>
                            <a:effectLst/>
                            <a:latin typeface="Cambria Math"/>
                          </a:rPr>
                          <m:t>𝒃𝒐𝒕𝒉</m:t>
                        </m:r>
                        <m:r>
                          <a:rPr lang="en-US" sz="2000" b="1" i="1" smtClean="0">
                            <a:solidFill>
                              <a:schemeClr val="tx1"/>
                            </a:solidFill>
                            <a:effectLst/>
                            <a:latin typeface="Cambria Math"/>
                          </a:rPr>
                          <m:t> </m:t>
                        </m:r>
                        <m:r>
                          <a:rPr lang="en-US" sz="2000" b="1" i="1" smtClean="0">
                            <a:solidFill>
                              <a:schemeClr val="tx1"/>
                            </a:solidFill>
                            <a:effectLst/>
                            <a:latin typeface="Cambria Math"/>
                          </a:rPr>
                          <m:t>𝒂𝒓𝒆</m:t>
                        </m:r>
                        <m:r>
                          <a:rPr lang="en-US" sz="2000" b="1" i="1" smtClean="0">
                            <a:solidFill>
                              <a:schemeClr val="tx1"/>
                            </a:solidFill>
                            <a:effectLst/>
                            <a:latin typeface="Cambria Math"/>
                          </a:rPr>
                          <m:t> </m:t>
                        </m:r>
                        <m:r>
                          <a:rPr lang="en-US" sz="2000" b="1" i="1" smtClean="0">
                            <a:solidFill>
                              <a:schemeClr val="tx1"/>
                            </a:solidFill>
                            <a:effectLst/>
                            <a:latin typeface="Cambria Math"/>
                          </a:rPr>
                          <m:t>𝟓</m:t>
                        </m:r>
                      </m:e>
                    </m:d>
                    <m:r>
                      <a:rPr lang="en-US" sz="2000" b="1" i="1" smtClean="0">
                        <a:solidFill>
                          <a:schemeClr val="tx1"/>
                        </a:solidFill>
                        <a:effectLst/>
                        <a:latin typeface="Cambria Math"/>
                      </a:rPr>
                      <m:t>=</m:t>
                    </m:r>
                    <m:f>
                      <m:fPr>
                        <m:ctrlPr>
                          <a:rPr lang="en-US" sz="2000" b="1" i="1" smtClean="0">
                            <a:solidFill>
                              <a:schemeClr val="tx1"/>
                            </a:solidFill>
                            <a:effectLst/>
                            <a:latin typeface="Cambria Math"/>
                          </a:rPr>
                        </m:ctrlPr>
                      </m:fPr>
                      <m:num>
                        <m:r>
                          <a:rPr lang="en-US" sz="2000" b="1" i="1" smtClean="0">
                            <a:solidFill>
                              <a:schemeClr val="tx1"/>
                            </a:solidFill>
                            <a:effectLst/>
                            <a:latin typeface="Cambria Math"/>
                          </a:rPr>
                          <m:t>𝟏</m:t>
                        </m:r>
                      </m:num>
                      <m:den>
                        <m:r>
                          <a:rPr lang="en-US" sz="2000" b="1" i="1" smtClean="0">
                            <a:solidFill>
                              <a:schemeClr val="tx1"/>
                            </a:solidFill>
                            <a:effectLst/>
                            <a:latin typeface="Cambria Math"/>
                          </a:rPr>
                          <m:t>𝟑𝟔</m:t>
                        </m:r>
                      </m:den>
                    </m:f>
                  </m:oMath>
                </a14:m>
                <a:r>
                  <a:rPr lang="en-US" sz="2000" b="1" i="0" dirty="0" smtClean="0">
                    <a:solidFill>
                      <a:schemeClr val="tx1"/>
                    </a:solidFill>
                    <a:effectLst/>
                    <a:latin typeface="Times New Roman"/>
                  </a:rPr>
                  <a:t> .</a:t>
                </a:r>
              </a:p>
              <a:p>
                <a:pPr marL="0" indent="0" algn="l" rtl="0">
                  <a:buNone/>
                </a:pPr>
                <a:r>
                  <a:rPr lang="en-US" sz="2000" b="1" i="0" dirty="0" smtClean="0">
                    <a:solidFill>
                      <a:schemeClr val="tx1"/>
                    </a:solidFill>
                    <a:effectLst/>
                    <a:latin typeface="Times New Roman"/>
                  </a:rPr>
                  <a:t>The only outcome occurred at the intersection of the fifth row and fifth column.</a:t>
                </a:r>
              </a:p>
              <a:p>
                <a:pPr marL="0" indent="0" algn="l" rtl="0">
                  <a:buNone/>
                </a:pPr>
                <a:r>
                  <a:rPr lang="en-US" sz="2000" b="1" i="0" dirty="0" smtClean="0">
                    <a:solidFill>
                      <a:schemeClr val="tx1"/>
                    </a:solidFill>
                    <a:effectLst/>
                    <a:latin typeface="Times New Roman"/>
                  </a:rPr>
                  <a:t>The probability that at least one dice is a 5 is:</a:t>
                </a:r>
              </a:p>
              <a:p>
                <a:pPr marL="0" indent="0" algn="l" rtl="0">
                  <a:buNone/>
                </a:pPr>
                <a14:m>
                  <m:oMath xmlns:m="http://schemas.openxmlformats.org/officeDocument/2006/math">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𝒂𝒕</m:t>
                        </m:r>
                        <m:r>
                          <a:rPr lang="en-US" sz="2000" b="1" i="1" smtClean="0">
                            <a:solidFill>
                              <a:schemeClr val="tx1"/>
                            </a:solidFill>
                            <a:latin typeface="Cambria Math"/>
                          </a:rPr>
                          <m:t> </m:t>
                        </m:r>
                        <m:r>
                          <a:rPr lang="en-US" sz="2000" b="1" i="1" smtClean="0">
                            <a:solidFill>
                              <a:schemeClr val="tx1"/>
                            </a:solidFill>
                            <a:latin typeface="Cambria Math"/>
                          </a:rPr>
                          <m:t>𝒍𝒆𝒂𝒔𝒕</m:t>
                        </m:r>
                        <m:r>
                          <a:rPr lang="en-US" sz="2000" b="1" i="1" smtClean="0">
                            <a:solidFill>
                              <a:schemeClr val="tx1"/>
                            </a:solidFill>
                            <a:latin typeface="Cambria Math"/>
                          </a:rPr>
                          <m:t> </m:t>
                        </m:r>
                        <m:r>
                          <a:rPr lang="en-US" sz="2000" b="1" i="1" smtClean="0">
                            <a:solidFill>
                              <a:schemeClr val="tx1"/>
                            </a:solidFill>
                            <a:latin typeface="Cambria Math"/>
                          </a:rPr>
                          <m:t>𝒐𝒏𝒆</m:t>
                        </m:r>
                        <m:r>
                          <a:rPr lang="en-US" sz="2000" b="1" i="1" smtClean="0">
                            <a:solidFill>
                              <a:schemeClr val="tx1"/>
                            </a:solidFill>
                            <a:latin typeface="Cambria Math"/>
                          </a:rPr>
                          <m:t> </m:t>
                        </m:r>
                        <m:r>
                          <a:rPr lang="en-US" sz="2000" b="1" i="1" smtClean="0">
                            <a:solidFill>
                              <a:schemeClr val="tx1"/>
                            </a:solidFill>
                            <a:latin typeface="Cambria Math"/>
                          </a:rPr>
                          <m:t>𝒊𝒔</m:t>
                        </m:r>
                        <m:r>
                          <a:rPr lang="en-US" sz="2000" b="1" i="1" smtClean="0">
                            <a:solidFill>
                              <a:schemeClr val="tx1"/>
                            </a:solidFill>
                            <a:latin typeface="Cambria Math"/>
                          </a:rPr>
                          <m:t> </m:t>
                        </m:r>
                        <m:r>
                          <a:rPr lang="en-US" sz="2000" b="1" i="1" smtClean="0">
                            <a:solidFill>
                              <a:schemeClr val="tx1"/>
                            </a:solidFill>
                            <a:latin typeface="Cambria Math"/>
                          </a:rPr>
                          <m:t>𝒂</m:t>
                        </m:r>
                        <m:r>
                          <a:rPr lang="en-US" sz="2000" b="1" i="1" smtClean="0">
                            <a:solidFill>
                              <a:schemeClr val="tx1"/>
                            </a:solidFill>
                            <a:latin typeface="Cambria Math"/>
                          </a:rPr>
                          <m:t> </m:t>
                        </m:r>
                        <m:r>
                          <a:rPr lang="en-US" sz="2000" b="1" i="1" smtClean="0">
                            <a:solidFill>
                              <a:schemeClr val="tx1"/>
                            </a:solidFill>
                            <a:latin typeface="Cambria Math"/>
                          </a:rPr>
                          <m:t>𝟓</m:t>
                        </m:r>
                      </m:e>
                    </m:d>
                    <m:r>
                      <a:rPr lang="en-US" sz="2000" b="1" i="1" smtClean="0">
                        <a:solidFill>
                          <a:schemeClr val="tx1"/>
                        </a:solidFill>
                        <a:latin typeface="Cambria Math"/>
                      </a:rPr>
                      <m:t>=</m:t>
                    </m:r>
                    <m:f>
                      <m:fPr>
                        <m:ctrlPr>
                          <a:rPr lang="en-US" sz="2000" b="1" i="1" smtClean="0">
                            <a:solidFill>
                              <a:schemeClr val="tx1"/>
                            </a:solidFill>
                            <a:latin typeface="Cambria Math"/>
                          </a:rPr>
                        </m:ctrlPr>
                      </m:fPr>
                      <m:num>
                        <m:r>
                          <a:rPr lang="en-US" sz="2000" b="1" i="1" smtClean="0">
                            <a:solidFill>
                              <a:schemeClr val="tx1"/>
                            </a:solidFill>
                            <a:latin typeface="Cambria Math"/>
                          </a:rPr>
                          <m:t>𝟏𝟏</m:t>
                        </m:r>
                      </m:num>
                      <m:den>
                        <m:r>
                          <a:rPr lang="en-US" sz="2000" b="1" i="1" smtClean="0">
                            <a:solidFill>
                              <a:schemeClr val="tx1"/>
                            </a:solidFill>
                            <a:latin typeface="Cambria Math"/>
                          </a:rPr>
                          <m:t>𝟑𝟔</m:t>
                        </m:r>
                      </m:den>
                    </m:f>
                  </m:oMath>
                </a14:m>
                <a:r>
                  <a:rPr lang="en-US" sz="2000" b="1" dirty="0" smtClean="0">
                    <a:solidFill>
                      <a:schemeClr val="tx1"/>
                    </a:solidFill>
                  </a:rPr>
                  <a:t>  .</a:t>
                </a:r>
              </a:p>
              <a:p>
                <a:pPr marL="0" indent="0" algn="l" rtl="0">
                  <a:buNone/>
                </a:pPr>
                <a:r>
                  <a:rPr lang="en-US" sz="2000" b="1" i="0" dirty="0" smtClean="0">
                    <a:solidFill>
                      <a:schemeClr val="tx1"/>
                    </a:solidFill>
                    <a:effectLst/>
                    <a:latin typeface="Times New Roman"/>
                  </a:rPr>
                  <a:t>The eleven outcomes were found by combining the fifth row and fifth column.</a:t>
                </a:r>
                <a:endParaRPr lang="ar-IQ" sz="2000" b="1"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71600" y="692696"/>
                <a:ext cx="7272808" cy="5433467"/>
              </a:xfrm>
              <a:blipFill rotWithShape="1">
                <a:blip r:embed="rId2"/>
                <a:stretch>
                  <a:fillRect l="-838" t="-561"/>
                </a:stretch>
              </a:blipFill>
            </p:spPr>
            <p:txBody>
              <a:bodyPr/>
              <a:lstStyle/>
              <a:p>
                <a:r>
                  <a:rPr lang="ar-IQ">
                    <a:noFill/>
                  </a:rPr>
                  <a:t> </a:t>
                </a:r>
              </a:p>
            </p:txBody>
          </p:sp>
        </mc:Fallback>
      </mc:AlternateContent>
    </p:spTree>
    <p:extLst>
      <p:ext uri="{BB962C8B-B14F-4D97-AF65-F5344CB8AC3E}">
        <p14:creationId xmlns:p14="http://schemas.microsoft.com/office/powerpoint/2010/main" val="2543703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15616" y="1484784"/>
                <a:ext cx="6984776" cy="4641379"/>
              </a:xfrm>
            </p:spPr>
            <p:txBody>
              <a:bodyPr>
                <a:normAutofit/>
              </a:bodyPr>
              <a:lstStyle/>
              <a:p>
                <a:pPr marL="0" indent="0" algn="l" rtl="0">
                  <a:buNone/>
                </a:pPr>
                <a:r>
                  <a:rPr lang="en-US" b="1" i="0" dirty="0" smtClean="0">
                    <a:solidFill>
                      <a:schemeClr val="tx1"/>
                    </a:solidFill>
                    <a:effectLst/>
                    <a:latin typeface="Times New Roman"/>
                  </a:rPr>
                  <a:t>The probability that neither dice is a 5 is:</a:t>
                </a:r>
              </a:p>
              <a:p>
                <a:pPr marL="0" indent="0" algn="l" rtl="0">
                  <a:buNone/>
                </a:pPr>
                <a14:m>
                  <m:oMath xmlns:m="http://schemas.openxmlformats.org/officeDocument/2006/math">
                    <m:r>
                      <a:rPr lang="en-US" b="1" i="1" smtClean="0">
                        <a:solidFill>
                          <a:schemeClr val="tx1"/>
                        </a:solidFill>
                        <a:latin typeface="Cambria Math"/>
                      </a:rPr>
                      <m:t>𝒑</m:t>
                    </m:r>
                    <m:d>
                      <m:dPr>
                        <m:ctrlPr>
                          <a:rPr lang="en-US" b="1" i="1" smtClean="0">
                            <a:solidFill>
                              <a:schemeClr val="tx1"/>
                            </a:solidFill>
                            <a:latin typeface="Cambria Math"/>
                          </a:rPr>
                        </m:ctrlPr>
                      </m:dPr>
                      <m:e>
                        <m:r>
                          <a:rPr lang="en-US" b="1" i="1" smtClean="0">
                            <a:solidFill>
                              <a:schemeClr val="tx1"/>
                            </a:solidFill>
                            <a:latin typeface="Cambria Math"/>
                          </a:rPr>
                          <m:t>𝒏𝒆𝒊𝒕𝒉𝒆𝒓</m:t>
                        </m:r>
                        <m:r>
                          <a:rPr lang="en-US" b="1" i="1" smtClean="0">
                            <a:solidFill>
                              <a:schemeClr val="tx1"/>
                            </a:solidFill>
                            <a:latin typeface="Cambria Math"/>
                          </a:rPr>
                          <m:t> </m:t>
                        </m:r>
                        <m:r>
                          <a:rPr lang="en-US" b="1" i="1" smtClean="0">
                            <a:solidFill>
                              <a:schemeClr val="tx1"/>
                            </a:solidFill>
                            <a:latin typeface="Cambria Math"/>
                          </a:rPr>
                          <m:t>𝒊𝒔</m:t>
                        </m:r>
                        <m:r>
                          <a:rPr lang="en-US" b="1" i="1" smtClean="0">
                            <a:solidFill>
                              <a:schemeClr val="tx1"/>
                            </a:solidFill>
                            <a:latin typeface="Cambria Math"/>
                          </a:rPr>
                          <m:t> </m:t>
                        </m:r>
                        <m:r>
                          <a:rPr lang="en-US" b="1" i="1" smtClean="0">
                            <a:solidFill>
                              <a:schemeClr val="tx1"/>
                            </a:solidFill>
                            <a:latin typeface="Cambria Math"/>
                          </a:rPr>
                          <m:t>𝒂</m:t>
                        </m:r>
                        <m:r>
                          <a:rPr lang="en-US" b="1" i="1" smtClean="0">
                            <a:solidFill>
                              <a:schemeClr val="tx1"/>
                            </a:solidFill>
                            <a:latin typeface="Cambria Math"/>
                          </a:rPr>
                          <m:t> </m:t>
                        </m:r>
                        <m:r>
                          <a:rPr lang="en-US" b="1" i="1" smtClean="0">
                            <a:solidFill>
                              <a:schemeClr val="tx1"/>
                            </a:solidFill>
                            <a:latin typeface="Cambria Math"/>
                          </a:rPr>
                          <m:t>𝟓</m:t>
                        </m:r>
                      </m:e>
                    </m:d>
                    <m:r>
                      <a:rPr lang="en-US" b="1" i="1" smtClean="0">
                        <a:solidFill>
                          <a:schemeClr val="tx1"/>
                        </a:solidFill>
                        <a:latin typeface="Cambria Math"/>
                      </a:rPr>
                      <m:t>=</m:t>
                    </m:r>
                    <m:f>
                      <m:fPr>
                        <m:ctrlPr>
                          <a:rPr lang="en-US" b="1" i="1" smtClean="0">
                            <a:solidFill>
                              <a:schemeClr val="tx1"/>
                            </a:solidFill>
                            <a:latin typeface="Cambria Math"/>
                          </a:rPr>
                        </m:ctrlPr>
                      </m:fPr>
                      <m:num>
                        <m:r>
                          <a:rPr lang="en-US" b="1" i="1" smtClean="0">
                            <a:solidFill>
                              <a:schemeClr val="tx1"/>
                            </a:solidFill>
                            <a:latin typeface="Cambria Math"/>
                          </a:rPr>
                          <m:t>𝟐𝟓</m:t>
                        </m:r>
                      </m:num>
                      <m:den>
                        <m:r>
                          <a:rPr lang="en-US" b="1" i="1" smtClean="0">
                            <a:solidFill>
                              <a:schemeClr val="tx1"/>
                            </a:solidFill>
                            <a:latin typeface="Cambria Math"/>
                          </a:rPr>
                          <m:t>𝟑𝟔</m:t>
                        </m:r>
                      </m:den>
                    </m:f>
                  </m:oMath>
                </a14:m>
                <a:r>
                  <a:rPr lang="en-US" b="1" dirty="0" smtClean="0">
                    <a:solidFill>
                      <a:schemeClr val="tx1"/>
                    </a:solidFill>
                  </a:rPr>
                  <a:t>  .</a:t>
                </a:r>
              </a:p>
              <a:p>
                <a:pPr marL="0" indent="0" algn="l" rtl="0">
                  <a:buNone/>
                </a:pPr>
                <a:r>
                  <a:rPr lang="en-US" b="1" i="0" dirty="0" smtClean="0">
                    <a:solidFill>
                      <a:schemeClr val="tx1"/>
                    </a:solidFill>
                    <a:effectLst/>
                    <a:latin typeface="Times New Roman"/>
                  </a:rPr>
                  <a:t>The 25 outcomes were found every where but the fifth row or fifth column.</a:t>
                </a:r>
                <a:endParaRPr lang="ar-IQ" b="1"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15616" y="1484784"/>
                <a:ext cx="6984776" cy="4641379"/>
              </a:xfrm>
              <a:blipFill rotWithShape="1">
                <a:blip r:embed="rId2"/>
                <a:stretch>
                  <a:fillRect l="-1309" t="-1051"/>
                </a:stretch>
              </a:blipFill>
            </p:spPr>
            <p:txBody>
              <a:bodyPr/>
              <a:lstStyle/>
              <a:p>
                <a:r>
                  <a:rPr lang="ar-IQ">
                    <a:noFill/>
                  </a:rPr>
                  <a:t> </a:t>
                </a:r>
              </a:p>
            </p:txBody>
          </p:sp>
        </mc:Fallback>
      </mc:AlternateContent>
    </p:spTree>
    <p:extLst>
      <p:ext uri="{BB962C8B-B14F-4D97-AF65-F5344CB8AC3E}">
        <p14:creationId xmlns:p14="http://schemas.microsoft.com/office/powerpoint/2010/main" val="112545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835696" y="1340768"/>
            <a:ext cx="5832648" cy="4176464"/>
          </a:xfrm>
        </p:spPr>
        <p:txBody>
          <a:bodyPr/>
          <a:lstStyle/>
          <a:p>
            <a:pPr rtl="0"/>
            <a:r>
              <a:rPr lang="en-US" sz="2400" b="1" dirty="0">
                <a:solidFill>
                  <a:schemeClr val="accent2">
                    <a:lumMod val="75000"/>
                  </a:schemeClr>
                </a:solidFill>
                <a:latin typeface="Arial" panose="020B0604020202020204" pitchFamily="34" charset="0"/>
                <a:cs typeface="Arial" panose="020B0604020202020204" pitchFamily="34" charset="0"/>
              </a:rPr>
              <a:t>Sample </a:t>
            </a:r>
            <a:r>
              <a:rPr lang="en-US" sz="2400" b="1" dirty="0" smtClean="0">
                <a:solidFill>
                  <a:schemeClr val="accent2">
                    <a:lumMod val="75000"/>
                  </a:schemeClr>
                </a:solidFill>
                <a:latin typeface="Arial" panose="020B0604020202020204" pitchFamily="34" charset="0"/>
                <a:cs typeface="Arial" panose="020B0604020202020204" pitchFamily="34" charset="0"/>
              </a:rPr>
              <a:t>Space </a:t>
            </a:r>
          </a:p>
          <a:p>
            <a:pPr algn="l" rtl="0"/>
            <a:r>
              <a:rPr lang="en-US" sz="2000" b="1" dirty="0" smtClean="0">
                <a:solidFill>
                  <a:schemeClr val="tx1"/>
                </a:solidFill>
                <a:latin typeface="Arial" panose="020B0604020202020204" pitchFamily="34" charset="0"/>
                <a:cs typeface="Arial" panose="020B0604020202020204" pitchFamily="34" charset="0"/>
              </a:rPr>
              <a:t>The </a:t>
            </a:r>
            <a:r>
              <a:rPr lang="en-US" sz="2000" b="1" dirty="0">
                <a:solidFill>
                  <a:schemeClr val="tx1"/>
                </a:solidFill>
                <a:latin typeface="Arial" panose="020B0604020202020204" pitchFamily="34" charset="0"/>
                <a:cs typeface="Arial" panose="020B0604020202020204" pitchFamily="34" charset="0"/>
              </a:rPr>
              <a:t>set of all possible outcomes of an experiment is called the sample space. We will denote the outcomes by O1, O2, . . . , and the sample space by S. </a:t>
            </a:r>
            <a:r>
              <a:rPr lang="en-US" sz="2000" b="1" dirty="0" smtClean="0">
                <a:solidFill>
                  <a:schemeClr val="tx1"/>
                </a:solidFill>
                <a:latin typeface="Arial" panose="020B0604020202020204" pitchFamily="34" charset="0"/>
                <a:cs typeface="Arial" panose="020B0604020202020204" pitchFamily="34" charset="0"/>
              </a:rPr>
              <a:t>Thus, in </a:t>
            </a:r>
            <a:r>
              <a:rPr lang="en-US" sz="2000" b="1" dirty="0">
                <a:solidFill>
                  <a:schemeClr val="tx1"/>
                </a:solidFill>
                <a:latin typeface="Arial" panose="020B0604020202020204" pitchFamily="34" charset="0"/>
                <a:cs typeface="Arial" panose="020B0604020202020204" pitchFamily="34" charset="0"/>
              </a:rPr>
              <a:t>set-theory </a:t>
            </a:r>
            <a:r>
              <a:rPr lang="en-US" sz="2000" b="1" dirty="0" smtClean="0">
                <a:solidFill>
                  <a:schemeClr val="tx1"/>
                </a:solidFill>
                <a:latin typeface="Arial" panose="020B0604020202020204" pitchFamily="34" charset="0"/>
                <a:cs typeface="Arial" panose="020B0604020202020204" pitchFamily="34" charset="0"/>
              </a:rPr>
              <a:t>notation, S </a:t>
            </a:r>
            <a:r>
              <a:rPr lang="en-US" sz="2000" b="1" dirty="0">
                <a:solidFill>
                  <a:schemeClr val="tx1"/>
                </a:solidFill>
                <a:latin typeface="Arial" panose="020B0604020202020204" pitchFamily="34" charset="0"/>
                <a:cs typeface="Arial" panose="020B0604020202020204" pitchFamily="34" charset="0"/>
              </a:rPr>
              <a:t>= {O1, O2,. </a:t>
            </a:r>
            <a:r>
              <a:rPr lang="en-US" sz="2000" b="1" dirty="0" smtClean="0">
                <a:solidFill>
                  <a:schemeClr val="tx1"/>
                </a:solidFill>
                <a:latin typeface="Arial" panose="020B0604020202020204" pitchFamily="34" charset="0"/>
                <a:cs typeface="Arial" panose="020B0604020202020204" pitchFamily="34" charset="0"/>
              </a:rPr>
              <a:t>..} </a:t>
            </a:r>
          </a:p>
          <a:p>
            <a:pPr algn="l" rtl="0"/>
            <a:r>
              <a:rPr lang="en-US" sz="2400" b="1" dirty="0" smtClean="0">
                <a:solidFill>
                  <a:schemeClr val="accent2">
                    <a:lumMod val="75000"/>
                  </a:schemeClr>
                </a:solidFill>
                <a:latin typeface="Arial" panose="020B0604020202020204" pitchFamily="34" charset="0"/>
                <a:cs typeface="Arial" panose="020B0604020202020204" pitchFamily="34" charset="0"/>
              </a:rPr>
              <a:t>Events</a:t>
            </a:r>
          </a:p>
          <a:p>
            <a:pPr algn="l" rtl="0"/>
            <a:r>
              <a:rPr lang="en-US" sz="2000" dirty="0" smtClean="0"/>
              <a:t> </a:t>
            </a:r>
            <a:r>
              <a:rPr lang="en-US" sz="2000" b="1" dirty="0">
                <a:solidFill>
                  <a:schemeClr val="tx1"/>
                </a:solidFill>
                <a:latin typeface="Arial" panose="020B0604020202020204" pitchFamily="34" charset="0"/>
                <a:cs typeface="Arial" panose="020B0604020202020204" pitchFamily="34" charset="0"/>
              </a:rPr>
              <a:t>An individual outcome in the sample space is called a simple event, while. . . An event is a collection or set of one or more simple </a:t>
            </a:r>
            <a:r>
              <a:rPr lang="ar-IQ" sz="2000" b="1" dirty="0" smtClean="0">
                <a:solidFill>
                  <a:schemeClr val="tx1"/>
                </a:solidFill>
                <a:latin typeface="Arial" panose="020B0604020202020204" pitchFamily="34" charset="0"/>
                <a:cs typeface="Arial" panose="020B0604020202020204" pitchFamily="34" charset="0"/>
              </a:rPr>
              <a:t>         </a:t>
            </a:r>
            <a:r>
              <a:rPr lang="en-US" sz="2000" b="1" dirty="0" smtClean="0">
                <a:solidFill>
                  <a:schemeClr val="tx1"/>
                </a:solidFill>
                <a:latin typeface="Arial" panose="020B0604020202020204" pitchFamily="34" charset="0"/>
                <a:cs typeface="Arial" panose="020B0604020202020204" pitchFamily="34" charset="0"/>
              </a:rPr>
              <a:t>events </a:t>
            </a:r>
            <a:r>
              <a:rPr lang="en-US" sz="2000" b="1" dirty="0">
                <a:solidFill>
                  <a:schemeClr val="tx1"/>
                </a:solidFill>
                <a:latin typeface="Arial" panose="020B0604020202020204" pitchFamily="34" charset="0"/>
                <a:cs typeface="Arial" panose="020B0604020202020204" pitchFamily="34" charset="0"/>
              </a:rPr>
              <a:t>in a sample space.</a:t>
            </a:r>
            <a:endParaRPr lang="ar-IQ"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305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340768"/>
            <a:ext cx="6984776" cy="4382301"/>
          </a:xfrm>
        </p:spPr>
        <p:txBody>
          <a:bodyPr/>
          <a:lstStyle/>
          <a:p>
            <a:pPr marL="45720" indent="0" algn="l" rtl="0">
              <a:buNone/>
            </a:pPr>
            <a:r>
              <a:rPr lang="en-US" b="1" dirty="0">
                <a:solidFill>
                  <a:schemeClr val="accent2">
                    <a:lumMod val="75000"/>
                  </a:schemeClr>
                </a:solidFill>
                <a:latin typeface="Arial" panose="020B0604020202020204" pitchFamily="34" charset="0"/>
                <a:cs typeface="Arial" panose="020B0604020202020204" pitchFamily="34" charset="0"/>
              </a:rPr>
              <a:t>Example</a:t>
            </a:r>
            <a:r>
              <a:rPr lang="en-US" b="1" dirty="0" smtClean="0">
                <a:solidFill>
                  <a:schemeClr val="accent2">
                    <a:lumMod val="75000"/>
                  </a:schemeClr>
                </a:solidFill>
                <a:latin typeface="Arial" panose="020B0604020202020204" pitchFamily="34" charset="0"/>
                <a:cs typeface="Arial" panose="020B0604020202020204" pitchFamily="34" charset="0"/>
              </a:rPr>
              <a:t>:</a:t>
            </a:r>
          </a:p>
          <a:p>
            <a:pPr marL="45720" indent="0" algn="l">
              <a:buNone/>
            </a:pPr>
            <a:r>
              <a:rPr lang="en-US" sz="2000" b="1" dirty="0" smtClean="0">
                <a:latin typeface="Arial" panose="020B0604020202020204" pitchFamily="34" charset="0"/>
                <a:cs typeface="Arial" panose="020B0604020202020204" pitchFamily="34" charset="0"/>
              </a:rPr>
              <a:t>Roll </a:t>
            </a:r>
            <a:r>
              <a:rPr lang="en-US" sz="2000" b="1" dirty="0">
                <a:latin typeface="Arial" panose="020B0604020202020204" pitchFamily="34" charset="0"/>
                <a:cs typeface="Arial" panose="020B0604020202020204" pitchFamily="34" charset="0"/>
              </a:rPr>
              <a:t>of a Die S = {1, 2, · · · , 6} Simple </a:t>
            </a:r>
            <a:r>
              <a:rPr lang="en-US" sz="2000" b="1" dirty="0" smtClean="0">
                <a:latin typeface="Arial" panose="020B0604020202020204" pitchFamily="34" charset="0"/>
                <a:cs typeface="Arial" panose="020B0604020202020204" pitchFamily="34" charset="0"/>
              </a:rPr>
              <a:t>Simple Event</a:t>
            </a:r>
            <a:r>
              <a:rPr lang="en-US" sz="2000" b="1" dirty="0">
                <a:latin typeface="Arial" panose="020B0604020202020204" pitchFamily="34" charset="0"/>
                <a:cs typeface="Arial" panose="020B0604020202020204" pitchFamily="34" charset="0"/>
              </a:rPr>
              <a:t>: The outcome “3”. </a:t>
            </a:r>
            <a:endParaRPr lang="en-US" sz="2000" b="1" dirty="0" smtClean="0">
              <a:latin typeface="Arial" panose="020B0604020202020204" pitchFamily="34" charset="0"/>
              <a:cs typeface="Arial" panose="020B0604020202020204" pitchFamily="34" charset="0"/>
            </a:endParaRPr>
          </a:p>
          <a:p>
            <a:pPr marL="45720" indent="0" algn="l">
              <a:buNone/>
            </a:pPr>
            <a:r>
              <a:rPr lang="en-US" sz="2000" b="1" dirty="0" smtClean="0">
                <a:latin typeface="Arial" panose="020B0604020202020204" pitchFamily="34" charset="0"/>
                <a:cs typeface="Arial" panose="020B0604020202020204" pitchFamily="34" charset="0"/>
              </a:rPr>
              <a:t>Event</a:t>
            </a:r>
            <a:r>
              <a:rPr lang="en-US" sz="2000" b="1" dirty="0">
                <a:latin typeface="Arial" panose="020B0604020202020204" pitchFamily="34" charset="0"/>
                <a:cs typeface="Arial" panose="020B0604020202020204" pitchFamily="34" charset="0"/>
              </a:rPr>
              <a:t>: The outcome is an even number (one of 2, 4, 6) </a:t>
            </a:r>
            <a:endParaRPr lang="en-US" sz="2000" b="1" dirty="0" smtClean="0">
              <a:latin typeface="Arial" panose="020B0604020202020204" pitchFamily="34" charset="0"/>
              <a:cs typeface="Arial" panose="020B0604020202020204" pitchFamily="34" charset="0"/>
            </a:endParaRPr>
          </a:p>
          <a:p>
            <a:pPr marL="45720" indent="0" algn="l">
              <a:buNone/>
            </a:pPr>
            <a:r>
              <a:rPr lang="en-US" sz="2000" b="1" dirty="0" smtClean="0">
                <a:latin typeface="Arial" panose="020B0604020202020204" pitchFamily="34" charset="0"/>
                <a:cs typeface="Arial" panose="020B0604020202020204" pitchFamily="34" charset="0"/>
              </a:rPr>
              <a:t>Event</a:t>
            </a:r>
            <a:r>
              <a:rPr lang="en-US" sz="2000" b="1" dirty="0">
                <a:latin typeface="Arial" panose="020B0604020202020204" pitchFamily="34" charset="0"/>
                <a:cs typeface="Arial" panose="020B0604020202020204" pitchFamily="34" charset="0"/>
              </a:rPr>
              <a:t>: The outcome is a low number (one of 1, 2, 3)</a:t>
            </a:r>
            <a:endParaRPr lang="ar-IQ"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89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15616" y="980728"/>
                <a:ext cx="6957392" cy="5073744"/>
              </a:xfrm>
            </p:spPr>
            <p:txBody>
              <a:bodyPr/>
              <a:lstStyle/>
              <a:p>
                <a:pPr marL="45720" indent="0" algn="l">
                  <a:buNone/>
                </a:pPr>
                <a:r>
                  <a:rPr lang="en-US" b="1" dirty="0" smtClean="0">
                    <a:solidFill>
                      <a:schemeClr val="accent2">
                        <a:lumMod val="75000"/>
                      </a:schemeClr>
                    </a:solidFill>
                    <a:latin typeface="Arial" panose="020B0604020202020204" pitchFamily="34" charset="0"/>
                    <a:cs typeface="Arial" panose="020B0604020202020204" pitchFamily="34" charset="0"/>
                  </a:rPr>
                  <a:t>Assigning Probabilities</a:t>
                </a:r>
              </a:p>
              <a:p>
                <a:pPr marL="45720" indent="0" algn="l" rtl="0">
                  <a:buNone/>
                </a:pPr>
                <a:r>
                  <a:rPr lang="en-US" b="1" dirty="0" smtClean="0">
                    <a:solidFill>
                      <a:schemeClr val="accent2">
                        <a:lumMod val="75000"/>
                      </a:schemeClr>
                    </a:solidFill>
                  </a:rPr>
                  <a:t>Requirements </a:t>
                </a:r>
              </a:p>
              <a:p>
                <a:pPr marL="45720" indent="0" algn="l" rtl="0">
                  <a:buNone/>
                </a:pPr>
                <a:r>
                  <a:rPr lang="en-US" sz="2000" b="1" dirty="0">
                    <a:latin typeface="Arial" panose="020B0604020202020204" pitchFamily="34" charset="0"/>
                    <a:cs typeface="Arial" panose="020B0604020202020204" pitchFamily="34" charset="0"/>
                  </a:rPr>
                  <a:t>Given a sample space S = {O1, O2, . ..}, the probabilities assigned to </a:t>
                </a:r>
                <a:r>
                  <a:rPr lang="en-US" sz="2000" b="1" dirty="0" smtClean="0">
                    <a:latin typeface="Arial" panose="020B0604020202020204" pitchFamily="34" charset="0"/>
                    <a:cs typeface="Arial" panose="020B0604020202020204" pitchFamily="34" charset="0"/>
                  </a:rPr>
                  <a:t>events </a:t>
                </a:r>
                <a:r>
                  <a:rPr lang="en-US" sz="2000" b="1" dirty="0">
                    <a:latin typeface="Arial" panose="020B0604020202020204" pitchFamily="34" charset="0"/>
                    <a:cs typeface="Arial" panose="020B0604020202020204" pitchFamily="34" charset="0"/>
                  </a:rPr>
                  <a:t>must satisfy these requirements</a:t>
                </a:r>
                <a:r>
                  <a:rPr lang="en-US" sz="2000" b="1" dirty="0" smtClean="0">
                    <a:latin typeface="Arial" panose="020B0604020202020204" pitchFamily="34" charset="0"/>
                    <a:cs typeface="Arial" panose="020B0604020202020204" pitchFamily="34" charset="0"/>
                  </a:rPr>
                  <a:t>:</a:t>
                </a:r>
              </a:p>
              <a:p>
                <a:pPr marL="502920" indent="-457200" algn="l" rtl="0">
                  <a:buAutoNum type="arabicPeriod"/>
                </a:pPr>
                <a:r>
                  <a:rPr lang="en-US" sz="2000" b="1" dirty="0" smtClean="0">
                    <a:solidFill>
                      <a:schemeClr val="tx1"/>
                    </a:solidFill>
                  </a:rPr>
                  <a:t>The </a:t>
                </a:r>
                <a:r>
                  <a:rPr lang="en-US" sz="2000" b="1" dirty="0">
                    <a:solidFill>
                      <a:schemeClr val="tx1"/>
                    </a:solidFill>
                  </a:rPr>
                  <a:t>probability of any event must be nonnegative, e.g., </a:t>
                </a:r>
                <a:r>
                  <a:rPr lang="en-US" sz="2000" b="1" dirty="0" smtClean="0">
                    <a:solidFill>
                      <a:schemeClr val="tx1"/>
                    </a:solidFill>
                  </a:rPr>
                  <a:t>P(</a:t>
                </a:r>
                <a14:m>
                  <m:oMath xmlns:m="http://schemas.openxmlformats.org/officeDocument/2006/math">
                    <m:sSub>
                      <m:sSubPr>
                        <m:ctrlPr>
                          <a:rPr lang="en-US" sz="2000" b="1" i="1" smtClean="0">
                            <a:solidFill>
                              <a:schemeClr val="tx1"/>
                            </a:solidFill>
                            <a:latin typeface="Cambria Math"/>
                          </a:rPr>
                        </m:ctrlPr>
                      </m:sSubPr>
                      <m:e>
                        <m:r>
                          <a:rPr lang="en-US" sz="2000" b="1" i="1" smtClean="0">
                            <a:solidFill>
                              <a:schemeClr val="tx1"/>
                            </a:solidFill>
                            <a:latin typeface="Cambria Math"/>
                          </a:rPr>
                          <m:t>𝑶</m:t>
                        </m:r>
                      </m:e>
                      <m:sub>
                        <m:r>
                          <a:rPr lang="en-US" sz="2000" b="1" i="1" smtClean="0">
                            <a:solidFill>
                              <a:schemeClr val="tx1"/>
                            </a:solidFill>
                            <a:latin typeface="Cambria Math"/>
                          </a:rPr>
                          <m:t>𝒊</m:t>
                        </m:r>
                      </m:sub>
                    </m:sSub>
                  </m:oMath>
                </a14:m>
                <a:r>
                  <a:rPr lang="en-US" sz="2000" b="1" dirty="0" smtClean="0">
                    <a:solidFill>
                      <a:schemeClr val="tx1"/>
                    </a:solidFill>
                  </a:rPr>
                  <a:t>) </a:t>
                </a:r>
                <a:r>
                  <a:rPr lang="en-US" sz="2000" b="1" dirty="0">
                    <a:solidFill>
                      <a:schemeClr val="tx1"/>
                    </a:solidFill>
                  </a:rPr>
                  <a:t>≥ 0 for </a:t>
                </a:r>
                <a:r>
                  <a:rPr lang="en-US" sz="2000" b="1" dirty="0" smtClean="0">
                    <a:solidFill>
                      <a:schemeClr val="tx1"/>
                    </a:solidFill>
                  </a:rPr>
                  <a:t>each </a:t>
                </a:r>
                <a14:m>
                  <m:oMath xmlns:m="http://schemas.openxmlformats.org/officeDocument/2006/math">
                    <m:r>
                      <a:rPr lang="en-US" sz="2000" b="1" i="1">
                        <a:solidFill>
                          <a:schemeClr val="tx1"/>
                        </a:solidFill>
                        <a:latin typeface="Cambria Math"/>
                      </a:rPr>
                      <m:t>𝒊</m:t>
                    </m:r>
                  </m:oMath>
                </a14:m>
                <a:r>
                  <a:rPr lang="en-US" sz="2000" b="1" dirty="0" smtClean="0">
                    <a:solidFill>
                      <a:schemeClr val="tx1"/>
                    </a:solidFill>
                  </a:rPr>
                  <a:t> .</a:t>
                </a:r>
              </a:p>
              <a:p>
                <a:pPr marL="502920" indent="-457200" algn="l" rtl="0">
                  <a:buAutoNum type="arabicPeriod"/>
                </a:pPr>
                <a:r>
                  <a:rPr lang="en-US" sz="2000" b="1" dirty="0" smtClean="0">
                    <a:solidFill>
                      <a:schemeClr val="tx1"/>
                    </a:solidFill>
                  </a:rPr>
                  <a:t>The </a:t>
                </a:r>
                <a:r>
                  <a:rPr lang="en-US" sz="2000" b="1" dirty="0">
                    <a:solidFill>
                      <a:schemeClr val="tx1"/>
                    </a:solidFill>
                  </a:rPr>
                  <a:t>probability of the entire sample space must be 1, i.e., P(S) = 1. </a:t>
                </a:r>
                <a:endParaRPr lang="en-US" sz="2000" b="1" dirty="0" smtClean="0">
                  <a:solidFill>
                    <a:schemeClr val="tx1"/>
                  </a:solidFill>
                </a:endParaRPr>
              </a:p>
              <a:p>
                <a:pPr marL="502920" indent="-457200" algn="l" rtl="0">
                  <a:buAutoNum type="arabicPeriod"/>
                </a:pPr>
                <a:r>
                  <a:rPr lang="en-US" sz="2000" b="1" dirty="0" smtClean="0">
                    <a:solidFill>
                      <a:schemeClr val="tx1"/>
                    </a:solidFill>
                  </a:rPr>
                  <a:t>For </a:t>
                </a:r>
                <a:r>
                  <a:rPr lang="en-US" sz="2000" b="1" dirty="0">
                    <a:solidFill>
                      <a:schemeClr val="tx1"/>
                    </a:solidFill>
                  </a:rPr>
                  <a:t>two disjoint events A and B, the probability of the union of A and B is equal to the sum of the probabilities of A and B, i.e., P(A ∪ B) = P(A) + P(B) .</a:t>
                </a:r>
                <a:endParaRPr lang="ar-IQ" sz="2000" b="1" dirty="0">
                  <a:solidFill>
                    <a:schemeClr val="tx1"/>
                  </a:solidFill>
                  <a:latin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15616" y="980728"/>
                <a:ext cx="6957392" cy="5073744"/>
              </a:xfrm>
              <a:blipFill rotWithShape="1">
                <a:blip r:embed="rId2"/>
                <a:stretch>
                  <a:fillRect l="-1227" t="-841" r="-1753"/>
                </a:stretch>
              </a:blipFill>
            </p:spPr>
            <p:txBody>
              <a:bodyPr/>
              <a:lstStyle/>
              <a:p>
                <a:r>
                  <a:rPr lang="ar-IQ">
                    <a:noFill/>
                  </a:rPr>
                  <a:t> </a:t>
                </a:r>
              </a:p>
            </p:txBody>
          </p:sp>
        </mc:Fallback>
      </mc:AlternateContent>
    </p:spTree>
    <p:extLst>
      <p:ext uri="{BB962C8B-B14F-4D97-AF65-F5344CB8AC3E}">
        <p14:creationId xmlns:p14="http://schemas.microsoft.com/office/powerpoint/2010/main" val="3626570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15616" y="1052736"/>
                <a:ext cx="7056784" cy="5649491"/>
              </a:xfrm>
            </p:spPr>
            <p:txBody>
              <a:bodyPr/>
              <a:lstStyle/>
              <a:p>
                <a:pPr marL="0" indent="0" algn="l" rtl="0">
                  <a:buNone/>
                </a:pPr>
                <a:endParaRPr lang="en-US" b="1" i="0" u="sng" dirty="0" smtClean="0">
                  <a:solidFill>
                    <a:schemeClr val="accent2">
                      <a:lumMod val="75000"/>
                    </a:schemeClr>
                  </a:solidFill>
                  <a:effectLst/>
                  <a:latin typeface="Arial" panose="020B0604020202020204" pitchFamily="34" charset="0"/>
                  <a:cs typeface="Arial" panose="020B0604020202020204" pitchFamily="34" charset="0"/>
                </a:endParaRPr>
              </a:p>
              <a:p>
                <a:pPr marL="0" indent="0" algn="l" rtl="0">
                  <a:buNone/>
                </a:pPr>
                <a:r>
                  <a:rPr lang="en-US" b="1" i="0" u="sng" dirty="0" smtClean="0">
                    <a:solidFill>
                      <a:schemeClr val="accent2">
                        <a:lumMod val="75000"/>
                      </a:schemeClr>
                    </a:solidFill>
                    <a:effectLst/>
                    <a:latin typeface="Arial" panose="020B0604020202020204" pitchFamily="34" charset="0"/>
                    <a:cs typeface="Arial" panose="020B0604020202020204" pitchFamily="34" charset="0"/>
                  </a:rPr>
                  <a:t>Formula for Classical Probability</a:t>
                </a:r>
              </a:p>
              <a:p>
                <a:pPr marL="0" indent="0" algn="l" rtl="0">
                  <a:buNone/>
                </a:pPr>
                <a:r>
                  <a:rPr lang="en-US" sz="2000" b="1" i="0" dirty="0" smtClean="0">
                    <a:solidFill>
                      <a:schemeClr val="tx1">
                        <a:lumMod val="95000"/>
                        <a:lumOff val="5000"/>
                      </a:schemeClr>
                    </a:solidFill>
                    <a:effectLst/>
                    <a:latin typeface="Arial" panose="020B0604020202020204" pitchFamily="34" charset="0"/>
                    <a:cs typeface="Arial" panose="020B0604020202020204" pitchFamily="34" charset="0"/>
                  </a:rPr>
                  <a:t>The probability of a simple event happening is the number of times the event can happen, divided by the number of possible events (outcomes). </a:t>
                </a:r>
                <a:r>
                  <a:rPr lang="en-US" sz="2000" b="1" dirty="0" smtClean="0">
                    <a:solidFill>
                      <a:schemeClr val="tx1">
                        <a:lumMod val="95000"/>
                        <a:lumOff val="5000"/>
                      </a:schemeClr>
                    </a:solidFill>
                    <a:latin typeface="Arial" panose="020B0604020202020204" pitchFamily="34" charset="0"/>
                    <a:cs typeface="Arial" panose="020B0604020202020204" pitchFamily="34" charset="0"/>
                  </a:rPr>
                  <a:t>Mathematically </a:t>
                </a:r>
                <a14:m>
                  <m:oMath xmlns:m="http://schemas.openxmlformats.org/officeDocument/2006/math">
                    <m:r>
                      <a:rPr lang="en-US" sz="2000" b="1" i="1" smtClean="0">
                        <a:solidFill>
                          <a:schemeClr val="tx1"/>
                        </a:solidFill>
                        <a:latin typeface="Cambria Math"/>
                        <a:cs typeface="Arial" panose="020B0604020202020204" pitchFamily="34" charset="0"/>
                      </a:rPr>
                      <m:t>𝒑</m:t>
                    </m:r>
                    <m:d>
                      <m:dPr>
                        <m:ctrlPr>
                          <a:rPr lang="en-US" sz="2000" b="1" i="1">
                            <a:solidFill>
                              <a:schemeClr val="tx1"/>
                            </a:solidFill>
                            <a:latin typeface="Cambria Math"/>
                            <a:cs typeface="Arial" panose="020B0604020202020204" pitchFamily="34" charset="0"/>
                          </a:rPr>
                        </m:ctrlPr>
                      </m:dPr>
                      <m:e>
                        <m:r>
                          <a:rPr lang="en-US" sz="2000" b="1" i="1">
                            <a:solidFill>
                              <a:schemeClr val="tx1"/>
                            </a:solidFill>
                            <a:latin typeface="Cambria Math"/>
                            <a:cs typeface="Arial" panose="020B0604020202020204" pitchFamily="34" charset="0"/>
                          </a:rPr>
                          <m:t>𝑨</m:t>
                        </m:r>
                      </m:e>
                    </m:d>
                    <m:r>
                      <a:rPr lang="en-US" sz="2000" b="1" i="1">
                        <a:solidFill>
                          <a:schemeClr val="tx1"/>
                        </a:solidFill>
                        <a:latin typeface="Cambria Math"/>
                        <a:cs typeface="Arial" panose="020B0604020202020204" pitchFamily="34" charset="0"/>
                      </a:rPr>
                      <m:t>=</m:t>
                    </m:r>
                    <m:f>
                      <m:fPr>
                        <m:ctrlPr>
                          <a:rPr lang="en-US" sz="2000" b="1" i="1">
                            <a:solidFill>
                              <a:schemeClr val="tx1"/>
                            </a:solidFill>
                            <a:latin typeface="Cambria Math"/>
                            <a:cs typeface="Arial" panose="020B0604020202020204" pitchFamily="34" charset="0"/>
                          </a:rPr>
                        </m:ctrlPr>
                      </m:fPr>
                      <m:num>
                        <m:r>
                          <a:rPr lang="en-US" sz="2000" b="1" i="1">
                            <a:solidFill>
                              <a:schemeClr val="tx1"/>
                            </a:solidFill>
                            <a:latin typeface="Cambria Math"/>
                            <a:cs typeface="Arial" panose="020B0604020202020204" pitchFamily="34" charset="0"/>
                          </a:rPr>
                          <m:t>𝒇</m:t>
                        </m:r>
                      </m:num>
                      <m:den>
                        <m:r>
                          <a:rPr lang="en-US" sz="2000" b="1" i="1">
                            <a:solidFill>
                              <a:schemeClr val="tx1"/>
                            </a:solidFill>
                            <a:latin typeface="Cambria Math"/>
                            <a:cs typeface="Arial" panose="020B0604020202020204" pitchFamily="34" charset="0"/>
                          </a:rPr>
                          <m:t>𝑵</m:t>
                        </m:r>
                      </m:den>
                    </m:f>
                  </m:oMath>
                </a14:m>
                <a:r>
                  <a:rPr lang="en-US" sz="2000" b="1" dirty="0">
                    <a:solidFill>
                      <a:schemeClr val="tx1"/>
                    </a:solidFill>
                    <a:latin typeface="Arial" panose="020B0604020202020204" pitchFamily="34" charset="0"/>
                    <a:cs typeface="Arial" panose="020B0604020202020204" pitchFamily="34" charset="0"/>
                  </a:rPr>
                  <a:t> </a:t>
                </a:r>
                <a:r>
                  <a:rPr lang="en-US" sz="2000" b="1" dirty="0" smtClean="0">
                    <a:solidFill>
                      <a:schemeClr val="tx1"/>
                    </a:solidFill>
                    <a:latin typeface="Arial" panose="020B0604020202020204" pitchFamily="34" charset="0"/>
                    <a:cs typeface="Arial" panose="020B0604020202020204" pitchFamily="34" charset="0"/>
                  </a:rPr>
                  <a:t>,   </a:t>
                </a:r>
              </a:p>
              <a:p>
                <a:pPr marL="0" indent="0" algn="l" rtl="0">
                  <a:buNone/>
                </a:pPr>
                <a:r>
                  <a:rPr lang="en-US" sz="2000" b="1" dirty="0" smtClean="0">
                    <a:solidFill>
                      <a:schemeClr val="tx1"/>
                    </a:solidFill>
                    <a:latin typeface="Arial" panose="020B0604020202020204" pitchFamily="34" charset="0"/>
                    <a:cs typeface="Arial" panose="020B0604020202020204" pitchFamily="34" charset="0"/>
                  </a:rPr>
                  <a:t>Where</a:t>
                </a:r>
                <a:r>
                  <a:rPr lang="en-US" sz="2000" b="1"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en-US" sz="2000" b="1" i="1" smtClean="0">
                        <a:solidFill>
                          <a:schemeClr val="tx1"/>
                        </a:solidFill>
                        <a:latin typeface="Cambria Math"/>
                        <a:cs typeface="Arial" panose="020B0604020202020204" pitchFamily="34" charset="0"/>
                      </a:rPr>
                      <m:t>𝒑</m:t>
                    </m:r>
                    <m:d>
                      <m:dPr>
                        <m:ctrlPr>
                          <a:rPr lang="en-US" sz="2000" b="1" i="1">
                            <a:solidFill>
                              <a:schemeClr val="tx1"/>
                            </a:solidFill>
                            <a:latin typeface="Cambria Math"/>
                            <a:cs typeface="Arial" panose="020B0604020202020204" pitchFamily="34" charset="0"/>
                          </a:rPr>
                        </m:ctrlPr>
                      </m:dPr>
                      <m:e>
                        <m:r>
                          <a:rPr lang="en-US" sz="2000" b="1" i="1">
                            <a:solidFill>
                              <a:schemeClr val="tx1"/>
                            </a:solidFill>
                            <a:latin typeface="Cambria Math"/>
                            <a:cs typeface="Arial" panose="020B0604020202020204" pitchFamily="34" charset="0"/>
                          </a:rPr>
                          <m:t>𝑨</m:t>
                        </m:r>
                      </m:e>
                    </m:d>
                  </m:oMath>
                </a14:m>
                <a:r>
                  <a:rPr lang="en-US" sz="2000" b="1" dirty="0">
                    <a:solidFill>
                      <a:schemeClr val="tx1"/>
                    </a:solidFill>
                    <a:latin typeface="Arial" panose="020B0604020202020204" pitchFamily="34" charset="0"/>
                    <a:cs typeface="Arial" panose="020B0604020202020204" pitchFamily="34" charset="0"/>
                  </a:rPr>
                  <a:t> means “probability of event </a:t>
                </a:r>
                <a14:m>
                  <m:oMath xmlns:m="http://schemas.openxmlformats.org/officeDocument/2006/math">
                    <m:r>
                      <a:rPr lang="en-US" sz="2000" b="1" i="1" smtClean="0">
                        <a:solidFill>
                          <a:schemeClr val="tx1"/>
                        </a:solidFill>
                        <a:latin typeface="Cambria Math"/>
                        <a:cs typeface="Arial" panose="020B0604020202020204" pitchFamily="34" charset="0"/>
                      </a:rPr>
                      <m:t>𝑨</m:t>
                    </m:r>
                  </m:oMath>
                </a14:m>
                <a:r>
                  <a:rPr lang="en-US" sz="2000" b="1" dirty="0">
                    <a:solidFill>
                      <a:schemeClr val="tx1"/>
                    </a:solidFill>
                    <a:latin typeface="Arial" panose="020B0604020202020204" pitchFamily="34" charset="0"/>
                    <a:cs typeface="Arial" panose="020B0604020202020204" pitchFamily="34" charset="0"/>
                  </a:rPr>
                  <a:t>” (event  </a:t>
                </a:r>
                <a14:m>
                  <m:oMath xmlns:m="http://schemas.openxmlformats.org/officeDocument/2006/math">
                    <m:r>
                      <a:rPr lang="en-US" sz="2000" b="1" i="1" smtClean="0">
                        <a:solidFill>
                          <a:schemeClr val="tx1"/>
                        </a:solidFill>
                        <a:latin typeface="Cambria Math"/>
                        <a:cs typeface="Arial" panose="020B0604020202020204" pitchFamily="34" charset="0"/>
                      </a:rPr>
                      <m:t>𝑨</m:t>
                    </m:r>
                    <m:r>
                      <a:rPr lang="en-US" sz="2000" b="1" i="1">
                        <a:solidFill>
                          <a:schemeClr val="tx1"/>
                        </a:solidFill>
                        <a:latin typeface="Cambria Math"/>
                        <a:cs typeface="Arial" panose="020B0604020202020204" pitchFamily="34" charset="0"/>
                      </a:rPr>
                      <m:t> </m:t>
                    </m:r>
                  </m:oMath>
                </a14:m>
                <a:r>
                  <a:rPr lang="en-US" sz="2000" b="1" dirty="0">
                    <a:solidFill>
                      <a:schemeClr val="tx1"/>
                    </a:solidFill>
                    <a:latin typeface="Arial" panose="020B0604020202020204" pitchFamily="34" charset="0"/>
                    <a:cs typeface="Arial" panose="020B0604020202020204" pitchFamily="34" charset="0"/>
                  </a:rPr>
                  <a:t> is whatever event you are looking for, like winning the lottery, that is event of interest), </a:t>
                </a:r>
                <a:r>
                  <a:rPr lang="en-US" sz="2000" b="1"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r>
                      <a:rPr lang="en-US" sz="2000" b="1" i="1" smtClean="0">
                        <a:solidFill>
                          <a:schemeClr val="tx1"/>
                        </a:solidFill>
                        <a:latin typeface="Cambria Math"/>
                        <a:cs typeface="Arial" panose="020B0604020202020204" pitchFamily="34" charset="0"/>
                      </a:rPr>
                      <m:t>𝒇</m:t>
                    </m:r>
                  </m:oMath>
                </a14:m>
                <a:r>
                  <a:rPr lang="en-US" sz="2000" b="1" dirty="0">
                    <a:solidFill>
                      <a:schemeClr val="tx1"/>
                    </a:solidFill>
                    <a:latin typeface="Arial" panose="020B0604020202020204" pitchFamily="34" charset="0"/>
                    <a:cs typeface="Arial" panose="020B0604020202020204" pitchFamily="34" charset="0"/>
                  </a:rPr>
                  <a:t> </a:t>
                </a:r>
                <a:r>
                  <a:rPr lang="en-US" sz="2000" b="1" dirty="0" smtClean="0">
                    <a:solidFill>
                      <a:schemeClr val="tx1"/>
                    </a:solidFill>
                    <a:latin typeface="Arial" panose="020B0604020202020204" pitchFamily="34" charset="0"/>
                    <a:cs typeface="Arial" panose="020B0604020202020204" pitchFamily="34" charset="0"/>
                  </a:rPr>
                  <a:t>the number of element in A </a:t>
                </a:r>
                <a:r>
                  <a:rPr lang="en-US" sz="2000" b="1"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en-US" sz="2000" b="1" i="1" smtClean="0">
                        <a:solidFill>
                          <a:schemeClr val="tx1"/>
                        </a:solidFill>
                        <a:latin typeface="Cambria Math"/>
                        <a:cs typeface="Arial" panose="020B0604020202020204" pitchFamily="34" charset="0"/>
                      </a:rPr>
                      <m:t>𝑵</m:t>
                    </m:r>
                    <m:r>
                      <a:rPr lang="en-US" sz="2000" b="1" i="1">
                        <a:solidFill>
                          <a:schemeClr val="tx1"/>
                        </a:solidFill>
                        <a:latin typeface="Cambria Math"/>
                        <a:cs typeface="Arial" panose="020B0604020202020204" pitchFamily="34" charset="0"/>
                      </a:rPr>
                      <m:t> </m:t>
                    </m:r>
                  </m:oMath>
                </a14:m>
                <a:r>
                  <a:rPr lang="en-US" sz="2000" b="1" dirty="0">
                    <a:solidFill>
                      <a:schemeClr val="tx1"/>
                    </a:solidFill>
                    <a:latin typeface="Arial" panose="020B0604020202020204" pitchFamily="34" charset="0"/>
                    <a:cs typeface="Arial" panose="020B0604020202020204" pitchFamily="34" charset="0"/>
                  </a:rPr>
                  <a:t> </a:t>
                </a:r>
                <a:r>
                  <a:rPr lang="en-US" sz="2000" b="1" dirty="0" smtClean="0">
                    <a:solidFill>
                      <a:schemeClr val="tx1"/>
                    </a:solidFill>
                    <a:latin typeface="Arial" panose="020B0604020202020204" pitchFamily="34" charset="0"/>
                    <a:cs typeface="Arial" panose="020B0604020202020204" pitchFamily="34" charset="0"/>
                  </a:rPr>
                  <a:t>the total number of elements in the sample space </a:t>
                </a:r>
                <a:endParaRPr lang="ar-IQ" sz="2000" b="1" dirty="0">
                  <a:solidFill>
                    <a:schemeClr val="tx1"/>
                  </a:solidFill>
                  <a:latin typeface="Arial" panose="020B0604020202020204" pitchFamily="34" charset="0"/>
                  <a:cs typeface="Arial" panose="020B0604020202020204" pitchFamily="34" charset="0"/>
                </a:endParaRPr>
              </a:p>
              <a:p>
                <a:pPr marL="0" indent="0" algn="l" rtl="0">
                  <a:buNone/>
                </a:pPr>
                <a:endParaRPr lang="en-US" sz="2800" b="0" i="0" dirty="0" smtClean="0">
                  <a:solidFill>
                    <a:schemeClr val="tx1">
                      <a:lumMod val="95000"/>
                      <a:lumOff val="5000"/>
                    </a:schemeClr>
                  </a:solidFill>
                  <a:effectLst/>
                  <a:latin typeface="Arial" panose="020B0604020202020204" pitchFamily="34" charset="0"/>
                  <a:cs typeface="Arial" panose="020B0604020202020204" pitchFamily="34" charset="0"/>
                </a:endParaRPr>
              </a:p>
              <a:p>
                <a:pPr marL="0" indent="0" algn="l" rtl="0">
                  <a:buNone/>
                </a:pPr>
                <a:endParaRPr lang="en-US" sz="2800" b="0" i="0" dirty="0" smtClean="0">
                  <a:solidFill>
                    <a:schemeClr val="tx1">
                      <a:lumMod val="95000"/>
                      <a:lumOff val="5000"/>
                    </a:schemeClr>
                  </a:solidFill>
                  <a:effectLst/>
                  <a:latin typeface="Arial" panose="020B0604020202020204" pitchFamily="34" charset="0"/>
                  <a:cs typeface="Arial" panose="020B0604020202020204" pitchFamily="34" charset="0"/>
                </a:endParaRPr>
              </a:p>
              <a:p>
                <a:pPr marL="0" indent="0" algn="l" rtl="0">
                  <a:buNone/>
                </a:pPr>
                <a:endParaRPr lang="ar-IQ" sz="2800" dirty="0">
                  <a:solidFill>
                    <a:schemeClr val="tx1">
                      <a:lumMod val="95000"/>
                      <a:lumOff val="5000"/>
                    </a:schemeClr>
                  </a:solidFill>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15616" y="1052736"/>
                <a:ext cx="7056784" cy="5649491"/>
              </a:xfrm>
              <a:blipFill rotWithShape="1">
                <a:blip r:embed="rId2"/>
                <a:stretch>
                  <a:fillRect l="-1295"/>
                </a:stretch>
              </a:blipFill>
            </p:spPr>
            <p:txBody>
              <a:bodyPr/>
              <a:lstStyle/>
              <a:p>
                <a:r>
                  <a:rPr lang="ar-IQ">
                    <a:noFill/>
                  </a:rPr>
                  <a:t> </a:t>
                </a:r>
              </a:p>
            </p:txBody>
          </p:sp>
        </mc:Fallback>
      </mc:AlternateContent>
    </p:spTree>
    <p:extLst>
      <p:ext uri="{BB962C8B-B14F-4D97-AF65-F5344CB8AC3E}">
        <p14:creationId xmlns:p14="http://schemas.microsoft.com/office/powerpoint/2010/main" val="106824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836712"/>
            <a:ext cx="6984776" cy="5793507"/>
          </a:xfrm>
        </p:spPr>
        <p:txBody>
          <a:bodyPr>
            <a:normAutofit/>
          </a:bodyPr>
          <a:lstStyle/>
          <a:p>
            <a:pPr marL="0" indent="0" algn="l" rtl="0">
              <a:buNone/>
            </a:pPr>
            <a:endParaRPr lang="en-US" sz="2800" b="1" i="0" dirty="0" smtClean="0">
              <a:solidFill>
                <a:schemeClr val="accent2">
                  <a:lumMod val="75000"/>
                </a:schemeClr>
              </a:solidFill>
              <a:effectLst/>
              <a:latin typeface="Times New Roman"/>
            </a:endParaRPr>
          </a:p>
          <a:p>
            <a:pPr marL="0" indent="0" algn="l" rtl="0">
              <a:buNone/>
            </a:pPr>
            <a:r>
              <a:rPr lang="en-US" b="1" i="0" dirty="0" smtClean="0">
                <a:solidFill>
                  <a:schemeClr val="accent2">
                    <a:lumMod val="75000"/>
                  </a:schemeClr>
                </a:solidFill>
                <a:effectLst/>
                <a:latin typeface="Times New Roman"/>
              </a:rPr>
              <a:t>Rolling One Die</a:t>
            </a:r>
          </a:p>
          <a:p>
            <a:pPr marL="0" indent="0" algn="just" rtl="0">
              <a:buNone/>
            </a:pPr>
            <a:r>
              <a:rPr lang="en-US" sz="2000" b="1" i="0" dirty="0" smtClean="0">
                <a:effectLst/>
                <a:latin typeface="Arial" panose="020B0604020202020204" pitchFamily="34" charset="0"/>
                <a:cs typeface="Arial" panose="020B0604020202020204" pitchFamily="34" charset="0"/>
              </a:rPr>
              <a:t>Suppose our statistical experiment</a:t>
            </a:r>
          </a:p>
          <a:p>
            <a:pPr marL="0" indent="0" algn="just" rtl="0">
              <a:buNone/>
            </a:pPr>
            <a:r>
              <a:rPr lang="en-US" sz="2000" b="1" i="0" dirty="0" smtClean="0">
                <a:effectLst/>
                <a:latin typeface="Arial" panose="020B0604020202020204" pitchFamily="34" charset="0"/>
                <a:cs typeface="Arial" panose="020B0604020202020204" pitchFamily="34" charset="0"/>
              </a:rPr>
              <a:t> involves rolling one die. Since the die has 6 sides, there are six possible outcomes in the sample space. We can write the sample space as the set </a:t>
            </a:r>
            <a:r>
              <a:rPr lang="en-US" sz="2000" b="1" i="0" u="none" strike="noStrike" dirty="0" smtClean="0">
                <a:effectLst/>
                <a:latin typeface="Arial" panose="020B0604020202020204" pitchFamily="34" charset="0"/>
                <a:cs typeface="Arial" panose="020B0604020202020204" pitchFamily="34" charset="0"/>
              </a:rPr>
              <a:t>1,2,3,4,5,6. </a:t>
            </a:r>
            <a:r>
              <a:rPr lang="en-US" sz="2000" b="1" i="0" dirty="0" smtClean="0">
                <a:effectLst/>
                <a:latin typeface="Arial" panose="020B0604020202020204" pitchFamily="34" charset="0"/>
                <a:cs typeface="Arial" panose="020B0604020202020204" pitchFamily="34" charset="0"/>
              </a:rPr>
              <a:t> We can also create a probability distribution, which is basically a frequency distribution with the frequency column replaced by a column of probabilities. For rolling one die, the frequency distribution is:</a:t>
            </a:r>
          </a:p>
          <a:p>
            <a:pPr marL="0" indent="0" algn="just" rtl="0">
              <a:buNone/>
            </a:pPr>
            <a:endParaRPr lang="ar-IQ" sz="20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620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912601960"/>
                  </p:ext>
                </p:extLst>
              </p:nvPr>
            </p:nvGraphicFramePr>
            <p:xfrm>
              <a:off x="1547664" y="1268760"/>
              <a:ext cx="5904656" cy="4826634"/>
            </p:xfrm>
            <a:graphic>
              <a:graphicData uri="http://schemas.openxmlformats.org/drawingml/2006/table">
                <a:tbl>
                  <a:tblPr>
                    <a:tableStyleId>{8A107856-5554-42FB-B03E-39F5DBC370BA}</a:tableStyleId>
                  </a:tblPr>
                  <a:tblGrid>
                    <a:gridCol w="2952328"/>
                    <a:gridCol w="2952328"/>
                  </a:tblGrid>
                  <a:tr h="348424">
                    <a:tc>
                      <a:txBody>
                        <a:bodyPr/>
                        <a:lstStyle/>
                        <a:p>
                          <a:pPr algn="ctr" rtl="0"/>
                          <a:r>
                            <a:rPr lang="en-US" b="1" dirty="0">
                              <a:effectLst/>
                            </a:rPr>
                            <a:t>Outcome on the </a:t>
                          </a:r>
                          <a:r>
                            <a:rPr lang="en-US" b="1" dirty="0" smtClean="0">
                              <a:effectLst/>
                            </a:rPr>
                            <a:t>Die</a:t>
                          </a:r>
                          <a:endParaRPr lang="en-US" b="1" dirty="0">
                            <a:solidFill>
                              <a:srgbClr val="C00000"/>
                            </a:solidFill>
                            <a:effectLst/>
                            <a:latin typeface="Arial" panose="020B0604020202020204" pitchFamily="34" charset="0"/>
                            <a:cs typeface="Arial" panose="020B0604020202020204" pitchFamily="34" charset="0"/>
                          </a:endParaRPr>
                        </a:p>
                      </a:txBody>
                      <a:tcPr marL="38100" marR="38100" marT="38100" marB="38100" anchor="ctr"/>
                    </a:tc>
                    <a:tc>
                      <a:txBody>
                        <a:bodyPr/>
                        <a:lstStyle/>
                        <a:p>
                          <a:pPr algn="ctr" rtl="0"/>
                          <a:r>
                            <a:rPr lang="en-US" b="1" dirty="0">
                              <a:effectLst/>
                            </a:rPr>
                            <a:t>Probability</a:t>
                          </a:r>
                          <a:endParaRPr lang="en-US" b="1" dirty="0">
                            <a:solidFill>
                              <a:srgbClr val="C00000"/>
                            </a:solidFill>
                            <a:effectLst/>
                            <a:latin typeface="Arial" panose="020B0604020202020204" pitchFamily="34" charset="0"/>
                            <a:cs typeface="Arial" panose="020B0604020202020204" pitchFamily="34" charset="0"/>
                          </a:endParaRPr>
                        </a:p>
                      </a:txBody>
                      <a:tcPr marL="38100" marR="38100" marT="38100" marB="38100" anchor="ctr"/>
                    </a:tc>
                  </a:tr>
                  <a:tr h="746019">
                    <a:tc>
                      <a:txBody>
                        <a:bodyPr/>
                        <a:lstStyle/>
                        <a:p>
                          <a:pPr algn="ctr" rtl="0"/>
                          <a:r>
                            <a:rPr lang="en-US" sz="2000" b="1" dirty="0" smtClean="0">
                              <a:effectLst/>
                            </a:rPr>
                            <a:t>1</a:t>
                          </a:r>
                          <a:endParaRPr lang="ar-IQ" sz="2000" b="1" dirty="0">
                            <a:solidFill>
                              <a:schemeClr val="tx1"/>
                            </a:solidFill>
                            <a:effectLst/>
                            <a:latin typeface="Arial" panose="020B0604020202020204" pitchFamily="34" charset="0"/>
                            <a:cs typeface="Arial" panose="020B0604020202020204" pitchFamily="34" charset="0"/>
                          </a:endParaRPr>
                        </a:p>
                      </a:txBody>
                      <a:tcPr marL="38100" marR="38100" marT="38100" marB="38100" anchor="ctr"/>
                    </a:tc>
                    <a:tc>
                      <a:txBody>
                        <a:bodyPr/>
                        <a:lstStyle/>
                        <a:p>
                          <a:pPr algn="ctr"/>
                          <a14:m>
                            <m:oMathPara xmlns:m="http://schemas.openxmlformats.org/officeDocument/2006/math">
                              <m:oMathParaPr>
                                <m:jc m:val="centerGroup"/>
                              </m:oMathParaPr>
                              <m:oMath xmlns:m="http://schemas.openxmlformats.org/officeDocument/2006/math">
                                <m:f>
                                  <m:fPr>
                                    <m:ctrlPr>
                                      <a:rPr lang="ar-IQ" i="1" smtClean="0">
                                        <a:effectLst/>
                                        <a:latin typeface="Cambria Math"/>
                                      </a:rPr>
                                    </m:ctrlPr>
                                  </m:fPr>
                                  <m:num>
                                    <m:r>
                                      <a:rPr lang="ar-IQ" smtClean="0">
                                        <a:effectLst/>
                                        <a:latin typeface="Cambria Math"/>
                                      </a:rPr>
                                      <m:t>𝟏</m:t>
                                    </m:r>
                                  </m:num>
                                  <m:den>
                                    <m:r>
                                      <a:rPr lang="ar-IQ" smtClean="0">
                                        <a:effectLst/>
                                        <a:latin typeface="Cambria Math"/>
                                      </a:rPr>
                                      <m:t>𝟔</m:t>
                                    </m:r>
                                  </m:den>
                                </m:f>
                              </m:oMath>
                            </m:oMathPara>
                          </a14:m>
                          <a:endParaRPr lang="ar-IQ" b="1" dirty="0">
                            <a:solidFill>
                              <a:schemeClr val="tx1"/>
                            </a:solidFill>
                            <a:effectLst/>
                          </a:endParaRPr>
                        </a:p>
                      </a:txBody>
                      <a:tcPr marL="38100" marR="38100" marT="38100" marB="38100" anchor="ctr"/>
                    </a:tc>
                  </a:tr>
                  <a:tr h="746019">
                    <a:tc>
                      <a:txBody>
                        <a:bodyPr/>
                        <a:lstStyle/>
                        <a:p>
                          <a:pPr algn="ctr" rtl="0"/>
                          <a:r>
                            <a:rPr lang="en-US" sz="2000" b="1" dirty="0" smtClean="0">
                              <a:effectLst/>
                            </a:rPr>
                            <a:t>2</a:t>
                          </a:r>
                          <a:endParaRPr lang="ar-IQ" sz="2000" b="1" dirty="0">
                            <a:solidFill>
                              <a:schemeClr val="tx1"/>
                            </a:solidFill>
                            <a:effectLst/>
                            <a:latin typeface="Arial" panose="020B0604020202020204" pitchFamily="34" charset="0"/>
                            <a:cs typeface="Arial" panose="020B0604020202020204" pitchFamily="34" charset="0"/>
                          </a:endParaRPr>
                        </a:p>
                      </a:txBody>
                      <a:tcPr marL="38100" marR="38100" marT="38100" marB="38100" anchor="ctr"/>
                    </a:tc>
                    <a:tc>
                      <a:txBody>
                        <a:bodyPr/>
                        <a:lstStyle/>
                        <a:p>
                          <a:pPr algn="ctr"/>
                          <a14:m>
                            <m:oMathPara xmlns:m="http://schemas.openxmlformats.org/officeDocument/2006/math">
                              <m:oMathParaPr>
                                <m:jc m:val="centerGroup"/>
                              </m:oMathParaPr>
                              <m:oMath xmlns:m="http://schemas.openxmlformats.org/officeDocument/2006/math">
                                <m:f>
                                  <m:fPr>
                                    <m:ctrlPr>
                                      <a:rPr kumimoji="0" lang="ar-IQ" sz="1800" i="1" u="none" strike="noStrike" kern="1200" cap="none" spc="0" normalizeH="0" baseline="0" noProof="0" smtClean="0">
                                        <a:ln>
                                          <a:noFill/>
                                        </a:ln>
                                        <a:effectLst/>
                                        <a:uLnTx/>
                                        <a:uFillTx/>
                                        <a:latin typeface="Cambria Math"/>
                                      </a:rPr>
                                    </m:ctrlPr>
                                  </m:fPr>
                                  <m:num>
                                    <m:r>
                                      <a:rPr kumimoji="0" lang="ar-IQ" sz="1800" u="none" strike="noStrike" kern="1200" cap="none" spc="0" normalizeH="0" baseline="0" noProof="0" smtClean="0">
                                        <a:ln>
                                          <a:noFill/>
                                        </a:ln>
                                        <a:effectLst/>
                                        <a:uLnTx/>
                                        <a:uFillTx/>
                                        <a:latin typeface="Cambria Math"/>
                                      </a:rPr>
                                      <m:t>𝟏</m:t>
                                    </m:r>
                                  </m:num>
                                  <m:den>
                                    <m:r>
                                      <a:rPr kumimoji="0" lang="ar-IQ" sz="1800" u="none" strike="noStrike" kern="1200" cap="none" spc="0" normalizeH="0" baseline="0" noProof="0" smtClean="0">
                                        <a:ln>
                                          <a:noFill/>
                                        </a:ln>
                                        <a:effectLst/>
                                        <a:uLnTx/>
                                        <a:uFillTx/>
                                        <a:latin typeface="Cambria Math"/>
                                      </a:rPr>
                                      <m:t>𝟔</m:t>
                                    </m:r>
                                  </m:den>
                                </m:f>
                              </m:oMath>
                            </m:oMathPara>
                          </a14:m>
                          <a:endParaRPr lang="ar-IQ" b="1" dirty="0">
                            <a:solidFill>
                              <a:schemeClr val="tx1"/>
                            </a:solidFill>
                            <a:effectLst/>
                          </a:endParaRPr>
                        </a:p>
                      </a:txBody>
                      <a:tcPr marL="38100" marR="38100" marT="38100" marB="38100" anchor="ctr"/>
                    </a:tc>
                  </a:tr>
                  <a:tr h="746019">
                    <a:tc>
                      <a:txBody>
                        <a:bodyPr/>
                        <a:lstStyle/>
                        <a:p>
                          <a:pPr algn="ctr" rtl="0"/>
                          <a:r>
                            <a:rPr lang="en-US" sz="2000" b="1" dirty="0" smtClean="0">
                              <a:effectLst/>
                            </a:rPr>
                            <a:t>3</a:t>
                          </a:r>
                          <a:endParaRPr lang="ar-IQ" sz="2000" b="1" dirty="0">
                            <a:solidFill>
                              <a:schemeClr val="tx1"/>
                            </a:solidFill>
                            <a:effectLst/>
                            <a:latin typeface="Arial" panose="020B0604020202020204" pitchFamily="34" charset="0"/>
                            <a:cs typeface="Arial" panose="020B0604020202020204" pitchFamily="34" charset="0"/>
                          </a:endParaRPr>
                        </a:p>
                      </a:txBody>
                      <a:tcPr marL="38100" marR="38100" marT="38100" marB="38100" anchor="ctr"/>
                    </a:tc>
                    <a:tc>
                      <a:txBody>
                        <a:bodyPr/>
                        <a:lstStyle/>
                        <a:p>
                          <a:pPr algn="ctr"/>
                          <a14:m>
                            <m:oMathPara xmlns:m="http://schemas.openxmlformats.org/officeDocument/2006/math">
                              <m:oMathParaPr>
                                <m:jc m:val="centerGroup"/>
                              </m:oMathParaPr>
                              <m:oMath xmlns:m="http://schemas.openxmlformats.org/officeDocument/2006/math">
                                <m:f>
                                  <m:fPr>
                                    <m:ctrlPr>
                                      <a:rPr kumimoji="0" lang="ar-IQ" sz="1800" i="1" u="none" strike="noStrike" kern="1200" cap="none" spc="0" normalizeH="0" baseline="0" noProof="0" smtClean="0">
                                        <a:ln>
                                          <a:noFill/>
                                        </a:ln>
                                        <a:effectLst/>
                                        <a:uLnTx/>
                                        <a:uFillTx/>
                                        <a:latin typeface="Cambria Math"/>
                                      </a:rPr>
                                    </m:ctrlPr>
                                  </m:fPr>
                                  <m:num>
                                    <m:r>
                                      <a:rPr kumimoji="0" lang="ar-IQ" sz="1800" u="none" strike="noStrike" kern="1200" cap="none" spc="0" normalizeH="0" baseline="0" noProof="0" smtClean="0">
                                        <a:ln>
                                          <a:noFill/>
                                        </a:ln>
                                        <a:effectLst/>
                                        <a:uLnTx/>
                                        <a:uFillTx/>
                                        <a:latin typeface="Cambria Math"/>
                                      </a:rPr>
                                      <m:t>𝟏</m:t>
                                    </m:r>
                                  </m:num>
                                  <m:den>
                                    <m:r>
                                      <a:rPr kumimoji="0" lang="ar-IQ" sz="1800" u="none" strike="noStrike" kern="1200" cap="none" spc="0" normalizeH="0" baseline="0" noProof="0" smtClean="0">
                                        <a:ln>
                                          <a:noFill/>
                                        </a:ln>
                                        <a:effectLst/>
                                        <a:uLnTx/>
                                        <a:uFillTx/>
                                        <a:latin typeface="Cambria Math"/>
                                      </a:rPr>
                                      <m:t>𝟔</m:t>
                                    </m:r>
                                  </m:den>
                                </m:f>
                              </m:oMath>
                            </m:oMathPara>
                          </a14:m>
                          <a:endParaRPr lang="ar-IQ" b="1" dirty="0">
                            <a:solidFill>
                              <a:schemeClr val="tx1"/>
                            </a:solidFill>
                            <a:effectLst/>
                          </a:endParaRPr>
                        </a:p>
                      </a:txBody>
                      <a:tcPr marL="38100" marR="38100" marT="38100" marB="38100" anchor="ctr"/>
                    </a:tc>
                  </a:tr>
                  <a:tr h="746019">
                    <a:tc>
                      <a:txBody>
                        <a:bodyPr/>
                        <a:lstStyle/>
                        <a:p>
                          <a:pPr algn="ctr" rtl="0"/>
                          <a:r>
                            <a:rPr lang="en-US" sz="2000" b="1" dirty="0" smtClean="0">
                              <a:effectLst/>
                            </a:rPr>
                            <a:t>4</a:t>
                          </a:r>
                          <a:endParaRPr lang="ar-IQ" sz="2000" b="1" dirty="0">
                            <a:solidFill>
                              <a:schemeClr val="tx1"/>
                            </a:solidFill>
                            <a:effectLst/>
                            <a:latin typeface="Arial" panose="020B0604020202020204" pitchFamily="34" charset="0"/>
                            <a:cs typeface="Arial" panose="020B0604020202020204" pitchFamily="34" charset="0"/>
                          </a:endParaRPr>
                        </a:p>
                      </a:txBody>
                      <a:tcPr marL="38100" marR="38100" marT="38100" marB="38100" anchor="ctr"/>
                    </a:tc>
                    <a:tc>
                      <a:txBody>
                        <a:bodyPr/>
                        <a:lstStyle/>
                        <a:p>
                          <a:pPr algn="ctr"/>
                          <a14:m>
                            <m:oMathPara xmlns:m="http://schemas.openxmlformats.org/officeDocument/2006/math">
                              <m:oMathParaPr>
                                <m:jc m:val="centerGroup"/>
                              </m:oMathParaPr>
                              <m:oMath xmlns:m="http://schemas.openxmlformats.org/officeDocument/2006/math">
                                <m:f>
                                  <m:fPr>
                                    <m:ctrlPr>
                                      <a:rPr kumimoji="0" lang="ar-IQ" sz="1800" i="1" u="none" strike="noStrike" kern="1200" cap="none" spc="0" normalizeH="0" baseline="0" noProof="0" smtClean="0">
                                        <a:ln>
                                          <a:noFill/>
                                        </a:ln>
                                        <a:effectLst/>
                                        <a:uLnTx/>
                                        <a:uFillTx/>
                                        <a:latin typeface="Cambria Math"/>
                                      </a:rPr>
                                    </m:ctrlPr>
                                  </m:fPr>
                                  <m:num>
                                    <m:r>
                                      <a:rPr kumimoji="0" lang="ar-IQ" sz="1800" u="none" strike="noStrike" kern="1200" cap="none" spc="0" normalizeH="0" baseline="0" noProof="0" smtClean="0">
                                        <a:ln>
                                          <a:noFill/>
                                        </a:ln>
                                        <a:effectLst/>
                                        <a:uLnTx/>
                                        <a:uFillTx/>
                                        <a:latin typeface="Cambria Math"/>
                                      </a:rPr>
                                      <m:t>𝟏</m:t>
                                    </m:r>
                                  </m:num>
                                  <m:den>
                                    <m:r>
                                      <a:rPr kumimoji="0" lang="ar-IQ" sz="1800" u="none" strike="noStrike" kern="1200" cap="none" spc="0" normalizeH="0" baseline="0" noProof="0" smtClean="0">
                                        <a:ln>
                                          <a:noFill/>
                                        </a:ln>
                                        <a:effectLst/>
                                        <a:uLnTx/>
                                        <a:uFillTx/>
                                        <a:latin typeface="Cambria Math"/>
                                      </a:rPr>
                                      <m:t>𝟔</m:t>
                                    </m:r>
                                  </m:den>
                                </m:f>
                              </m:oMath>
                            </m:oMathPara>
                          </a14:m>
                          <a:endParaRPr lang="ar-IQ" b="1" dirty="0">
                            <a:solidFill>
                              <a:schemeClr val="tx1"/>
                            </a:solidFill>
                            <a:effectLst/>
                          </a:endParaRPr>
                        </a:p>
                      </a:txBody>
                      <a:tcPr marL="38100" marR="38100" marT="38100" marB="38100" anchor="ctr"/>
                    </a:tc>
                  </a:tr>
                  <a:tr h="746019">
                    <a:tc>
                      <a:txBody>
                        <a:bodyPr/>
                        <a:lstStyle/>
                        <a:p>
                          <a:pPr algn="ctr" rtl="0"/>
                          <a:r>
                            <a:rPr lang="en-US" sz="2000" b="1" dirty="0" smtClean="0">
                              <a:effectLst/>
                            </a:rPr>
                            <a:t>5</a:t>
                          </a:r>
                          <a:endParaRPr lang="ar-IQ" sz="2000" b="1" dirty="0">
                            <a:solidFill>
                              <a:schemeClr val="tx1"/>
                            </a:solidFill>
                            <a:effectLst/>
                            <a:latin typeface="Arial" panose="020B0604020202020204" pitchFamily="34" charset="0"/>
                            <a:cs typeface="Arial" panose="020B0604020202020204" pitchFamily="34" charset="0"/>
                          </a:endParaRPr>
                        </a:p>
                      </a:txBody>
                      <a:tcPr marL="38100" marR="38100" marT="38100" marB="38100" anchor="ctr"/>
                    </a:tc>
                    <a:tc>
                      <a:txBody>
                        <a:bodyPr/>
                        <a:lstStyle/>
                        <a:p>
                          <a:pPr algn="ctr"/>
                          <a14:m>
                            <m:oMathPara xmlns:m="http://schemas.openxmlformats.org/officeDocument/2006/math">
                              <m:oMathParaPr>
                                <m:jc m:val="centerGroup"/>
                              </m:oMathParaPr>
                              <m:oMath xmlns:m="http://schemas.openxmlformats.org/officeDocument/2006/math">
                                <m:f>
                                  <m:fPr>
                                    <m:ctrlPr>
                                      <a:rPr kumimoji="0" lang="ar-IQ" sz="1800" i="1" u="none" strike="noStrike" kern="1200" cap="none" spc="0" normalizeH="0" baseline="0" noProof="0" smtClean="0">
                                        <a:ln>
                                          <a:noFill/>
                                        </a:ln>
                                        <a:effectLst/>
                                        <a:uLnTx/>
                                        <a:uFillTx/>
                                        <a:latin typeface="Cambria Math"/>
                                      </a:rPr>
                                    </m:ctrlPr>
                                  </m:fPr>
                                  <m:num>
                                    <m:r>
                                      <a:rPr kumimoji="0" lang="ar-IQ" sz="1800" u="none" strike="noStrike" kern="1200" cap="none" spc="0" normalizeH="0" baseline="0" noProof="0" smtClean="0">
                                        <a:ln>
                                          <a:noFill/>
                                        </a:ln>
                                        <a:effectLst/>
                                        <a:uLnTx/>
                                        <a:uFillTx/>
                                        <a:latin typeface="Cambria Math"/>
                                      </a:rPr>
                                      <m:t>𝟏</m:t>
                                    </m:r>
                                  </m:num>
                                  <m:den>
                                    <m:r>
                                      <a:rPr kumimoji="0" lang="ar-IQ" sz="1800" u="none" strike="noStrike" kern="1200" cap="none" spc="0" normalizeH="0" baseline="0" noProof="0" smtClean="0">
                                        <a:ln>
                                          <a:noFill/>
                                        </a:ln>
                                        <a:effectLst/>
                                        <a:uLnTx/>
                                        <a:uFillTx/>
                                        <a:latin typeface="Cambria Math"/>
                                      </a:rPr>
                                      <m:t>𝟔</m:t>
                                    </m:r>
                                  </m:den>
                                </m:f>
                              </m:oMath>
                            </m:oMathPara>
                          </a14:m>
                          <a:endParaRPr lang="ar-IQ" b="1" dirty="0">
                            <a:solidFill>
                              <a:schemeClr val="tx1"/>
                            </a:solidFill>
                            <a:effectLst/>
                          </a:endParaRPr>
                        </a:p>
                      </a:txBody>
                      <a:tcPr marL="38100" marR="38100" marT="38100" marB="38100" anchor="ctr"/>
                    </a:tc>
                  </a:tr>
                  <a:tr h="746019">
                    <a:tc>
                      <a:txBody>
                        <a:bodyPr/>
                        <a:lstStyle/>
                        <a:p>
                          <a:pPr algn="ctr" rtl="0"/>
                          <a:r>
                            <a:rPr lang="en-US" sz="2000" b="1" dirty="0" smtClean="0">
                              <a:effectLst/>
                            </a:rPr>
                            <a:t>6</a:t>
                          </a:r>
                          <a:endParaRPr lang="ar-IQ" sz="2000" b="1" dirty="0">
                            <a:solidFill>
                              <a:schemeClr val="tx1"/>
                            </a:solidFill>
                            <a:effectLst/>
                            <a:latin typeface="Arial" panose="020B0604020202020204" pitchFamily="34" charset="0"/>
                            <a:cs typeface="Arial" panose="020B0604020202020204" pitchFamily="34" charset="0"/>
                          </a:endParaRPr>
                        </a:p>
                      </a:txBody>
                      <a:tcPr marL="38100" marR="38100" marT="38100" marB="38100" anchor="ctr"/>
                    </a:tc>
                    <a:tc>
                      <a:txBody>
                        <a:bodyPr/>
                        <a:lstStyle/>
                        <a:p>
                          <a:pPr algn="ctr"/>
                          <a14:m>
                            <m:oMathPara xmlns:m="http://schemas.openxmlformats.org/officeDocument/2006/math">
                              <m:oMathParaPr>
                                <m:jc m:val="centerGroup"/>
                              </m:oMathParaPr>
                              <m:oMath xmlns:m="http://schemas.openxmlformats.org/officeDocument/2006/math">
                                <m:f>
                                  <m:fPr>
                                    <m:ctrlPr>
                                      <a:rPr kumimoji="0" lang="ar-IQ" sz="1800" i="1" u="none" strike="noStrike" kern="1200" cap="none" spc="0" normalizeH="0" baseline="0" noProof="0" smtClean="0">
                                        <a:ln>
                                          <a:noFill/>
                                        </a:ln>
                                        <a:effectLst/>
                                        <a:uLnTx/>
                                        <a:uFillTx/>
                                        <a:latin typeface="Cambria Math"/>
                                      </a:rPr>
                                    </m:ctrlPr>
                                  </m:fPr>
                                  <m:num>
                                    <m:r>
                                      <a:rPr kumimoji="0" lang="ar-IQ" sz="1800" u="none" strike="noStrike" kern="1200" cap="none" spc="0" normalizeH="0" baseline="0" noProof="0" smtClean="0">
                                        <a:ln>
                                          <a:noFill/>
                                        </a:ln>
                                        <a:effectLst/>
                                        <a:uLnTx/>
                                        <a:uFillTx/>
                                        <a:latin typeface="Cambria Math"/>
                                      </a:rPr>
                                      <m:t>𝟏</m:t>
                                    </m:r>
                                  </m:num>
                                  <m:den>
                                    <m:r>
                                      <a:rPr kumimoji="0" lang="ar-IQ" sz="1800" u="none" strike="noStrike" kern="1200" cap="none" spc="0" normalizeH="0" baseline="0" noProof="0" smtClean="0">
                                        <a:ln>
                                          <a:noFill/>
                                        </a:ln>
                                        <a:effectLst/>
                                        <a:uLnTx/>
                                        <a:uFillTx/>
                                        <a:latin typeface="Cambria Math"/>
                                      </a:rPr>
                                      <m:t>𝟔</m:t>
                                    </m:r>
                                  </m:den>
                                </m:f>
                              </m:oMath>
                            </m:oMathPara>
                          </a14:m>
                          <a:endParaRPr lang="ar-IQ" b="1" dirty="0">
                            <a:solidFill>
                              <a:schemeClr val="tx1"/>
                            </a:solidFill>
                            <a:effectLst/>
                          </a:endParaRPr>
                        </a:p>
                      </a:txBody>
                      <a:tcPr marL="38100" marR="38100" marT="38100" marB="38100" anchor="ct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912601960"/>
                  </p:ext>
                </p:extLst>
              </p:nvPr>
            </p:nvGraphicFramePr>
            <p:xfrm>
              <a:off x="1547664" y="1268760"/>
              <a:ext cx="5904656" cy="4853562"/>
            </p:xfrm>
            <a:graphic>
              <a:graphicData uri="http://schemas.openxmlformats.org/drawingml/2006/table">
                <a:tbl>
                  <a:tblPr>
                    <a:tableStyleId>{8A107856-5554-42FB-B03E-39F5DBC370BA}</a:tableStyleId>
                  </a:tblPr>
                  <a:tblGrid>
                    <a:gridCol w="2952328"/>
                    <a:gridCol w="2952328"/>
                  </a:tblGrid>
                  <a:tr h="350520">
                    <a:tc>
                      <a:txBody>
                        <a:bodyPr/>
                        <a:lstStyle/>
                        <a:p>
                          <a:pPr algn="ctr" rtl="0"/>
                          <a:r>
                            <a:rPr lang="en-US" b="1" dirty="0">
                              <a:effectLst/>
                            </a:rPr>
                            <a:t>Outcome on the </a:t>
                          </a:r>
                          <a:r>
                            <a:rPr lang="en-US" b="1" dirty="0" smtClean="0">
                              <a:effectLst/>
                            </a:rPr>
                            <a:t>Die</a:t>
                          </a:r>
                          <a:endParaRPr lang="en-US" b="1" dirty="0">
                            <a:solidFill>
                              <a:srgbClr val="C00000"/>
                            </a:solidFill>
                            <a:effectLst/>
                            <a:latin typeface="Arial" panose="020B0604020202020204" pitchFamily="34" charset="0"/>
                            <a:cs typeface="Arial" panose="020B0604020202020204" pitchFamily="34" charset="0"/>
                          </a:endParaRPr>
                        </a:p>
                      </a:txBody>
                      <a:tcPr marL="38100" marR="38100" marT="38100" marB="38100" anchor="ctr"/>
                    </a:tc>
                    <a:tc>
                      <a:txBody>
                        <a:bodyPr/>
                        <a:lstStyle/>
                        <a:p>
                          <a:pPr algn="ctr" rtl="0"/>
                          <a:r>
                            <a:rPr lang="en-US" b="1" dirty="0">
                              <a:effectLst/>
                            </a:rPr>
                            <a:t>Probability</a:t>
                          </a:r>
                          <a:endParaRPr lang="en-US" b="1" dirty="0">
                            <a:solidFill>
                              <a:srgbClr val="C00000"/>
                            </a:solidFill>
                            <a:effectLst/>
                            <a:latin typeface="Arial" panose="020B0604020202020204" pitchFamily="34" charset="0"/>
                            <a:cs typeface="Arial" panose="020B0604020202020204" pitchFamily="34" charset="0"/>
                          </a:endParaRPr>
                        </a:p>
                      </a:txBody>
                      <a:tcPr marL="38100" marR="38100" marT="38100" marB="38100" anchor="ctr"/>
                    </a:tc>
                  </a:tr>
                  <a:tr h="750507">
                    <a:tc>
                      <a:txBody>
                        <a:bodyPr/>
                        <a:lstStyle/>
                        <a:p>
                          <a:pPr algn="ctr" rtl="0"/>
                          <a:r>
                            <a:rPr lang="en-US" sz="2000" b="1" dirty="0" smtClean="0">
                              <a:effectLst/>
                            </a:rPr>
                            <a:t>1</a:t>
                          </a:r>
                          <a:endParaRPr lang="ar-IQ" sz="2000" b="1" dirty="0">
                            <a:solidFill>
                              <a:schemeClr val="tx1"/>
                            </a:solidFill>
                            <a:effectLst/>
                            <a:latin typeface="Arial" panose="020B0604020202020204" pitchFamily="34" charset="0"/>
                            <a:cs typeface="Arial" panose="020B0604020202020204" pitchFamily="34" charset="0"/>
                          </a:endParaRPr>
                        </a:p>
                      </a:txBody>
                      <a:tcPr marL="38100" marR="38100" marT="38100" marB="38100" anchor="ctr"/>
                    </a:tc>
                    <a:tc>
                      <a:txBody>
                        <a:bodyPr/>
                        <a:lstStyle/>
                        <a:p>
                          <a:endParaRPr lang="ar-IQ"/>
                        </a:p>
                      </a:txBody>
                      <a:tcPr marL="38100" marR="38100" marT="38100" marB="38100" anchor="ctr">
                        <a:blipFill rotWithShape="1">
                          <a:blip r:embed="rId2"/>
                          <a:stretch>
                            <a:fillRect l="-100207" t="-50806" r="-207" b="-496774"/>
                          </a:stretch>
                        </a:blipFill>
                      </a:tcPr>
                    </a:tc>
                  </a:tr>
                  <a:tr h="750507">
                    <a:tc>
                      <a:txBody>
                        <a:bodyPr/>
                        <a:lstStyle/>
                        <a:p>
                          <a:pPr algn="ctr" rtl="0"/>
                          <a:r>
                            <a:rPr lang="en-US" sz="2000" b="1" dirty="0" smtClean="0">
                              <a:effectLst/>
                            </a:rPr>
                            <a:t>2</a:t>
                          </a:r>
                          <a:endParaRPr lang="ar-IQ" sz="2000" b="1" dirty="0">
                            <a:solidFill>
                              <a:schemeClr val="tx1"/>
                            </a:solidFill>
                            <a:effectLst/>
                            <a:latin typeface="Arial" panose="020B0604020202020204" pitchFamily="34" charset="0"/>
                            <a:cs typeface="Arial" panose="020B0604020202020204" pitchFamily="34" charset="0"/>
                          </a:endParaRPr>
                        </a:p>
                      </a:txBody>
                      <a:tcPr marL="38100" marR="38100" marT="38100" marB="38100" anchor="ctr"/>
                    </a:tc>
                    <a:tc>
                      <a:txBody>
                        <a:bodyPr/>
                        <a:lstStyle/>
                        <a:p>
                          <a:endParaRPr lang="ar-IQ"/>
                        </a:p>
                      </a:txBody>
                      <a:tcPr marL="38100" marR="38100" marT="38100" marB="38100" anchor="ctr">
                        <a:blipFill rotWithShape="1">
                          <a:blip r:embed="rId2"/>
                          <a:stretch>
                            <a:fillRect l="-100207" t="-152033" r="-207" b="-400813"/>
                          </a:stretch>
                        </a:blipFill>
                      </a:tcPr>
                    </a:tc>
                  </a:tr>
                  <a:tr h="750507">
                    <a:tc>
                      <a:txBody>
                        <a:bodyPr/>
                        <a:lstStyle/>
                        <a:p>
                          <a:pPr algn="ctr" rtl="0"/>
                          <a:r>
                            <a:rPr lang="en-US" sz="2000" b="1" dirty="0" smtClean="0">
                              <a:effectLst/>
                            </a:rPr>
                            <a:t>3</a:t>
                          </a:r>
                          <a:endParaRPr lang="ar-IQ" sz="2000" b="1" dirty="0">
                            <a:solidFill>
                              <a:schemeClr val="tx1"/>
                            </a:solidFill>
                            <a:effectLst/>
                            <a:latin typeface="Arial" panose="020B0604020202020204" pitchFamily="34" charset="0"/>
                            <a:cs typeface="Arial" panose="020B0604020202020204" pitchFamily="34" charset="0"/>
                          </a:endParaRPr>
                        </a:p>
                      </a:txBody>
                      <a:tcPr marL="38100" marR="38100" marT="38100" marB="38100" anchor="ctr"/>
                    </a:tc>
                    <a:tc>
                      <a:txBody>
                        <a:bodyPr/>
                        <a:lstStyle/>
                        <a:p>
                          <a:endParaRPr lang="ar-IQ"/>
                        </a:p>
                      </a:txBody>
                      <a:tcPr marL="38100" marR="38100" marT="38100" marB="38100" anchor="ctr">
                        <a:blipFill rotWithShape="1">
                          <a:blip r:embed="rId2"/>
                          <a:stretch>
                            <a:fillRect l="-100207" t="-252033" r="-207" b="-300813"/>
                          </a:stretch>
                        </a:blipFill>
                      </a:tcPr>
                    </a:tc>
                  </a:tr>
                  <a:tr h="750507">
                    <a:tc>
                      <a:txBody>
                        <a:bodyPr/>
                        <a:lstStyle/>
                        <a:p>
                          <a:pPr algn="ctr" rtl="0"/>
                          <a:r>
                            <a:rPr lang="en-US" sz="2000" b="1" dirty="0" smtClean="0">
                              <a:effectLst/>
                            </a:rPr>
                            <a:t>4</a:t>
                          </a:r>
                          <a:endParaRPr lang="ar-IQ" sz="2000" b="1" dirty="0">
                            <a:solidFill>
                              <a:schemeClr val="tx1"/>
                            </a:solidFill>
                            <a:effectLst/>
                            <a:latin typeface="Arial" panose="020B0604020202020204" pitchFamily="34" charset="0"/>
                            <a:cs typeface="Arial" panose="020B0604020202020204" pitchFamily="34" charset="0"/>
                          </a:endParaRPr>
                        </a:p>
                      </a:txBody>
                      <a:tcPr marL="38100" marR="38100" marT="38100" marB="38100" anchor="ctr"/>
                    </a:tc>
                    <a:tc>
                      <a:txBody>
                        <a:bodyPr/>
                        <a:lstStyle/>
                        <a:p>
                          <a:endParaRPr lang="ar-IQ"/>
                        </a:p>
                      </a:txBody>
                      <a:tcPr marL="38100" marR="38100" marT="38100" marB="38100" anchor="ctr">
                        <a:blipFill rotWithShape="1">
                          <a:blip r:embed="rId2"/>
                          <a:stretch>
                            <a:fillRect l="-100207" t="-352033" r="-207" b="-200813"/>
                          </a:stretch>
                        </a:blipFill>
                      </a:tcPr>
                    </a:tc>
                  </a:tr>
                  <a:tr h="750507">
                    <a:tc>
                      <a:txBody>
                        <a:bodyPr/>
                        <a:lstStyle/>
                        <a:p>
                          <a:pPr algn="ctr" rtl="0"/>
                          <a:r>
                            <a:rPr lang="en-US" sz="2000" b="1" dirty="0" smtClean="0">
                              <a:effectLst/>
                            </a:rPr>
                            <a:t>5</a:t>
                          </a:r>
                          <a:endParaRPr lang="ar-IQ" sz="2000" b="1" dirty="0">
                            <a:solidFill>
                              <a:schemeClr val="tx1"/>
                            </a:solidFill>
                            <a:effectLst/>
                            <a:latin typeface="Arial" panose="020B0604020202020204" pitchFamily="34" charset="0"/>
                            <a:cs typeface="Arial" panose="020B0604020202020204" pitchFamily="34" charset="0"/>
                          </a:endParaRPr>
                        </a:p>
                      </a:txBody>
                      <a:tcPr marL="38100" marR="38100" marT="38100" marB="38100" anchor="ctr"/>
                    </a:tc>
                    <a:tc>
                      <a:txBody>
                        <a:bodyPr/>
                        <a:lstStyle/>
                        <a:p>
                          <a:endParaRPr lang="ar-IQ"/>
                        </a:p>
                      </a:txBody>
                      <a:tcPr marL="38100" marR="38100" marT="38100" marB="38100" anchor="ctr">
                        <a:blipFill rotWithShape="1">
                          <a:blip r:embed="rId2"/>
                          <a:stretch>
                            <a:fillRect l="-100207" t="-452033" r="-207" b="-100813"/>
                          </a:stretch>
                        </a:blipFill>
                      </a:tcPr>
                    </a:tc>
                  </a:tr>
                  <a:tr h="750507">
                    <a:tc>
                      <a:txBody>
                        <a:bodyPr/>
                        <a:lstStyle/>
                        <a:p>
                          <a:pPr algn="ctr" rtl="0"/>
                          <a:r>
                            <a:rPr lang="en-US" sz="2000" b="1" dirty="0" smtClean="0">
                              <a:effectLst/>
                            </a:rPr>
                            <a:t>6</a:t>
                          </a:r>
                          <a:endParaRPr lang="ar-IQ" sz="2000" b="1" dirty="0">
                            <a:solidFill>
                              <a:schemeClr val="tx1"/>
                            </a:solidFill>
                            <a:effectLst/>
                            <a:latin typeface="Arial" panose="020B0604020202020204" pitchFamily="34" charset="0"/>
                            <a:cs typeface="Arial" panose="020B0604020202020204" pitchFamily="34" charset="0"/>
                          </a:endParaRPr>
                        </a:p>
                      </a:txBody>
                      <a:tcPr marL="38100" marR="38100" marT="38100" marB="38100" anchor="ctr"/>
                    </a:tc>
                    <a:tc>
                      <a:txBody>
                        <a:bodyPr/>
                        <a:lstStyle/>
                        <a:p>
                          <a:endParaRPr lang="ar-IQ"/>
                        </a:p>
                      </a:txBody>
                      <a:tcPr marL="38100" marR="38100" marT="38100" marB="38100" anchor="ctr">
                        <a:blipFill rotWithShape="1">
                          <a:blip r:embed="rId2"/>
                          <a:stretch>
                            <a:fillRect l="-100207" t="-552033" r="-207" b="-813"/>
                          </a:stretch>
                        </a:blipFill>
                      </a:tcPr>
                    </a:tc>
                  </a:tr>
                </a:tbl>
              </a:graphicData>
            </a:graphic>
          </p:graphicFrame>
        </mc:Fallback>
      </mc:AlternateContent>
      <p:sp>
        <p:nvSpPr>
          <p:cNvPr id="5" name="Rectangle 1"/>
          <p:cNvSpPr>
            <a:spLocks noChangeArrowheads="1"/>
          </p:cNvSpPr>
          <p:nvPr/>
        </p:nvSpPr>
        <p:spPr bwMode="auto">
          <a:xfrm>
            <a:off x="457200" y="2038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altLang="ar-IQ" sz="1800" b="0" i="0" u="none" strike="noStrike" cap="none" normalizeH="0" baseline="0" smtClean="0">
                <a:ln>
                  <a:noFill/>
                </a:ln>
                <a:solidFill>
                  <a:schemeClr val="tx1"/>
                </a:solidFill>
                <a:effectLst/>
                <a:latin typeface="Arial" pitchFamily="34" charset="0"/>
                <a:cs typeface="Arial" pitchFamily="34" charset="0"/>
              </a:rPr>
              <a:t/>
            </a:r>
            <a:br>
              <a:rPr kumimoji="0" lang="ar-IQ" altLang="ar-IQ" sz="1800" b="0" i="0" u="none" strike="noStrike" cap="none" normalizeH="0" baseline="0" smtClean="0">
                <a:ln>
                  <a:noFill/>
                </a:ln>
                <a:solidFill>
                  <a:schemeClr val="tx1"/>
                </a:solidFill>
                <a:effectLst/>
                <a:latin typeface="Arial" pitchFamily="34" charset="0"/>
                <a:cs typeface="Arial" pitchFamily="34" charset="0"/>
              </a:rPr>
            </a:br>
            <a:endParaRPr kumimoji="0" lang="ar-IQ" altLang="ar-IQ"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96600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47664" y="1124744"/>
                <a:ext cx="6264696" cy="5400600"/>
              </a:xfrm>
            </p:spPr>
            <p:txBody>
              <a:bodyPr>
                <a:noAutofit/>
              </a:bodyPr>
              <a:lstStyle/>
              <a:p>
                <a:pPr marL="0" indent="0" algn="l" rtl="0">
                  <a:buNone/>
                </a:pPr>
                <a:r>
                  <a:rPr lang="en-US" sz="2000" b="1" i="0" dirty="0" smtClean="0">
                    <a:solidFill>
                      <a:schemeClr val="tx1"/>
                    </a:solidFill>
                    <a:effectLst/>
                    <a:latin typeface="Times New Roman"/>
                  </a:rPr>
                  <a:t>We will let </a:t>
                </a:r>
                <a14:m>
                  <m:oMath xmlns:m="http://schemas.openxmlformats.org/officeDocument/2006/math">
                    <m:r>
                      <a:rPr lang="en-US" sz="2000" b="1" i="1" smtClean="0">
                        <a:solidFill>
                          <a:schemeClr val="tx1"/>
                        </a:solidFill>
                        <a:effectLst/>
                        <a:latin typeface="Cambria Math"/>
                      </a:rPr>
                      <m:t>𝒙</m:t>
                    </m:r>
                  </m:oMath>
                </a14:m>
                <a:r>
                  <a:rPr lang="en-US" sz="2000" b="1" dirty="0" smtClean="0">
                    <a:solidFill>
                      <a:schemeClr val="tx1"/>
                    </a:solidFill>
                    <a:latin typeface="Times New Roman"/>
                  </a:rPr>
                  <a:t> </a:t>
                </a:r>
                <a:r>
                  <a:rPr lang="en-US" sz="2000" b="1" i="0" dirty="0" smtClean="0">
                    <a:solidFill>
                      <a:schemeClr val="tx1"/>
                    </a:solidFill>
                    <a:effectLst/>
                    <a:latin typeface="Times New Roman"/>
                  </a:rPr>
                  <a:t>represent the outcome on the die. Then: </a:t>
                </a:r>
              </a:p>
              <a:p>
                <a:pPr marL="0" indent="0" algn="l" rtl="0">
                  <a:buNone/>
                </a:pPr>
                <a:r>
                  <a:rPr lang="en-US" sz="2000" b="1" i="0" dirty="0" smtClean="0">
                    <a:solidFill>
                      <a:schemeClr val="tx1"/>
                    </a:solidFill>
                    <a:effectLst/>
                    <a:latin typeface="Times New Roman"/>
                  </a:rPr>
                  <a:t>The probability that the outcome will be a 4 is:</a:t>
                </a:r>
                <a:r>
                  <a:rPr lang="en-US" sz="2000" b="1" dirty="0" smtClean="0">
                    <a:solidFill>
                      <a:schemeClr val="tx1"/>
                    </a:solidFill>
                  </a:rPr>
                  <a:t/>
                </a:r>
                <a:br>
                  <a:rPr lang="en-US" sz="2000" b="1" dirty="0" smtClean="0">
                    <a:solidFill>
                      <a:schemeClr val="tx1"/>
                    </a:solidFill>
                  </a:rPr>
                </a:br>
                <a14:m>
                  <m:oMath xmlns:m="http://schemas.openxmlformats.org/officeDocument/2006/math">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𝒙</m:t>
                        </m:r>
                        <m:r>
                          <a:rPr lang="en-US" sz="2000" b="1" i="1" smtClean="0">
                            <a:solidFill>
                              <a:schemeClr val="tx1"/>
                            </a:solidFill>
                            <a:latin typeface="Cambria Math"/>
                          </a:rPr>
                          <m:t>=</m:t>
                        </m:r>
                        <m:r>
                          <a:rPr lang="en-US" sz="2000" b="1" i="1" smtClean="0">
                            <a:solidFill>
                              <a:schemeClr val="tx1"/>
                            </a:solidFill>
                            <a:latin typeface="Cambria Math"/>
                          </a:rPr>
                          <m:t>𝟒</m:t>
                        </m:r>
                      </m:e>
                    </m:d>
                    <m:r>
                      <a:rPr lang="en-US" sz="2000" b="1" i="1" smtClean="0">
                        <a:solidFill>
                          <a:schemeClr val="tx1"/>
                        </a:solidFill>
                        <a:latin typeface="Cambria Math"/>
                      </a:rPr>
                      <m:t>=</m:t>
                    </m:r>
                    <m:f>
                      <m:fPr>
                        <m:ctrlPr>
                          <a:rPr lang="en-US" sz="2000" b="1" i="1" smtClean="0">
                            <a:solidFill>
                              <a:schemeClr val="tx1"/>
                            </a:solidFill>
                            <a:latin typeface="Cambria Math"/>
                          </a:rPr>
                        </m:ctrlPr>
                      </m:fPr>
                      <m:num>
                        <m:r>
                          <a:rPr lang="en-US" sz="2000" b="1" i="1" smtClean="0">
                            <a:solidFill>
                              <a:schemeClr val="tx1"/>
                            </a:solidFill>
                            <a:latin typeface="Cambria Math"/>
                          </a:rPr>
                          <m:t>𝟏</m:t>
                        </m:r>
                      </m:num>
                      <m:den>
                        <m:r>
                          <a:rPr lang="en-US" sz="2000" b="1" i="1" smtClean="0">
                            <a:solidFill>
                              <a:schemeClr val="tx1"/>
                            </a:solidFill>
                            <a:latin typeface="Cambria Math"/>
                          </a:rPr>
                          <m:t>𝟔</m:t>
                        </m:r>
                      </m:den>
                    </m:f>
                  </m:oMath>
                </a14:m>
                <a:r>
                  <a:rPr lang="en-US" sz="2000" b="1" dirty="0" smtClean="0">
                    <a:solidFill>
                      <a:schemeClr val="tx1"/>
                    </a:solidFill>
                  </a:rPr>
                  <a:t> </a:t>
                </a:r>
                <a14:m>
                  <m:oMath xmlns:m="http://schemas.openxmlformats.org/officeDocument/2006/math">
                    <m:r>
                      <a:rPr lang="en-US" sz="2000" b="1" i="1" dirty="0" smtClean="0">
                        <a:solidFill>
                          <a:schemeClr val="tx1"/>
                        </a:solidFill>
                        <a:latin typeface="Cambria Math"/>
                      </a:rPr>
                      <m:t>=</m:t>
                    </m:r>
                    <m:r>
                      <a:rPr lang="en-US" sz="2000" b="1" i="1" dirty="0" smtClean="0">
                        <a:solidFill>
                          <a:schemeClr val="tx1"/>
                        </a:solidFill>
                        <a:latin typeface="Cambria Math"/>
                      </a:rPr>
                      <m:t>𝟎</m:t>
                    </m:r>
                    <m:r>
                      <a:rPr lang="en-US" sz="2000" b="1" i="1" dirty="0" smtClean="0">
                        <a:solidFill>
                          <a:schemeClr val="tx1"/>
                        </a:solidFill>
                        <a:latin typeface="Cambria Math"/>
                      </a:rPr>
                      <m:t>.</m:t>
                    </m:r>
                    <m:r>
                      <a:rPr lang="en-US" sz="2000" b="1" i="1" dirty="0" smtClean="0">
                        <a:solidFill>
                          <a:schemeClr val="tx1"/>
                        </a:solidFill>
                        <a:latin typeface="Cambria Math"/>
                      </a:rPr>
                      <m:t>𝟏𝟔𝟔𝟕</m:t>
                    </m:r>
                    <m:r>
                      <a:rPr lang="en-US" sz="2000" b="1" i="1" dirty="0" smtClean="0">
                        <a:solidFill>
                          <a:schemeClr val="tx1"/>
                        </a:solidFill>
                        <a:latin typeface="Cambria Math"/>
                      </a:rPr>
                      <m:t>.</m:t>
                    </m:r>
                  </m:oMath>
                </a14:m>
                <a:endParaRPr lang="en-US" sz="2000" b="1" dirty="0" smtClean="0">
                  <a:solidFill>
                    <a:schemeClr val="tx1"/>
                  </a:solidFill>
                </a:endParaRPr>
              </a:p>
              <a:p>
                <a:pPr marL="0" indent="0" algn="l" rtl="0">
                  <a:buNone/>
                </a:pPr>
                <a:r>
                  <a:rPr lang="en-US" sz="2000" b="1" i="0" dirty="0" smtClean="0">
                    <a:solidFill>
                      <a:schemeClr val="tx1"/>
                    </a:solidFill>
                    <a:effectLst/>
                    <a:latin typeface="Times New Roman"/>
                  </a:rPr>
                  <a:t>The probability that the outcome will be more than 4 is:</a:t>
                </a:r>
              </a:p>
              <a:p>
                <a:pPr marL="0" indent="0" algn="l" rtl="0">
                  <a:buNone/>
                </a:pPr>
                <a14:m>
                  <m:oMath xmlns:m="http://schemas.openxmlformats.org/officeDocument/2006/math">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𝒙</m:t>
                        </m:r>
                        <m:r>
                          <a:rPr lang="en-US" sz="2000" b="1" i="1" smtClean="0">
                            <a:solidFill>
                              <a:schemeClr val="tx1"/>
                            </a:solidFill>
                            <a:latin typeface="Cambria Math"/>
                            <a:ea typeface="Cambria Math"/>
                          </a:rPr>
                          <m:t>&gt;</m:t>
                        </m:r>
                        <m:r>
                          <a:rPr lang="en-US" sz="2000" b="1" i="1" smtClean="0">
                            <a:solidFill>
                              <a:schemeClr val="tx1"/>
                            </a:solidFill>
                            <a:latin typeface="Cambria Math"/>
                            <a:ea typeface="Cambria Math"/>
                          </a:rPr>
                          <m:t>𝟒</m:t>
                        </m:r>
                      </m:e>
                    </m:d>
                    <m:r>
                      <a:rPr lang="en-US" sz="2000" b="1" i="1" smtClean="0">
                        <a:solidFill>
                          <a:schemeClr val="tx1"/>
                        </a:solidFill>
                        <a:latin typeface="Cambria Math"/>
                      </a:rPr>
                      <m:t>=</m:t>
                    </m:r>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𝒙</m:t>
                        </m:r>
                        <m:r>
                          <a:rPr lang="en-US" sz="2000" b="1" i="1" smtClean="0">
                            <a:solidFill>
                              <a:schemeClr val="tx1"/>
                            </a:solidFill>
                            <a:latin typeface="Cambria Math"/>
                          </a:rPr>
                          <m:t>=</m:t>
                        </m:r>
                        <m:r>
                          <a:rPr lang="en-US" sz="2000" b="1" i="1" smtClean="0">
                            <a:solidFill>
                              <a:schemeClr val="tx1"/>
                            </a:solidFill>
                            <a:latin typeface="Cambria Math"/>
                          </a:rPr>
                          <m:t>𝟓</m:t>
                        </m:r>
                      </m:e>
                    </m:d>
                    <m:r>
                      <a:rPr lang="en-US" sz="2000" b="1" i="1" smtClean="0">
                        <a:solidFill>
                          <a:schemeClr val="tx1"/>
                        </a:solidFill>
                        <a:latin typeface="Cambria Math"/>
                      </a:rPr>
                      <m:t>+</m:t>
                    </m:r>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𝒙</m:t>
                        </m:r>
                        <m:r>
                          <a:rPr lang="en-US" sz="2000" b="1" i="1" smtClean="0">
                            <a:solidFill>
                              <a:schemeClr val="tx1"/>
                            </a:solidFill>
                            <a:latin typeface="Cambria Math"/>
                          </a:rPr>
                          <m:t>=</m:t>
                        </m:r>
                        <m:r>
                          <a:rPr lang="en-US" sz="2000" b="1" i="1" smtClean="0">
                            <a:solidFill>
                              <a:schemeClr val="tx1"/>
                            </a:solidFill>
                            <a:latin typeface="Cambria Math"/>
                          </a:rPr>
                          <m:t>𝟔</m:t>
                        </m:r>
                      </m:e>
                    </m:d>
                    <m:r>
                      <a:rPr lang="en-US" sz="2000" b="1" i="1" smtClean="0">
                        <a:solidFill>
                          <a:schemeClr val="tx1"/>
                        </a:solidFill>
                        <a:latin typeface="Cambria Math"/>
                      </a:rPr>
                      <m:t>=</m:t>
                    </m:r>
                    <m:f>
                      <m:fPr>
                        <m:ctrlPr>
                          <a:rPr lang="en-US" sz="2000" b="1" i="1" smtClean="0">
                            <a:solidFill>
                              <a:schemeClr val="tx1"/>
                            </a:solidFill>
                            <a:latin typeface="Cambria Math"/>
                          </a:rPr>
                        </m:ctrlPr>
                      </m:fPr>
                      <m:num>
                        <m:r>
                          <a:rPr lang="en-US" sz="2000" b="1" i="1" smtClean="0">
                            <a:solidFill>
                              <a:schemeClr val="tx1"/>
                            </a:solidFill>
                            <a:latin typeface="Cambria Math"/>
                          </a:rPr>
                          <m:t>𝟐</m:t>
                        </m:r>
                      </m:num>
                      <m:den>
                        <m:r>
                          <a:rPr lang="en-US" sz="2000" b="1" i="1" smtClean="0">
                            <a:solidFill>
                              <a:schemeClr val="tx1"/>
                            </a:solidFill>
                            <a:latin typeface="Cambria Math"/>
                          </a:rPr>
                          <m:t>𝟔</m:t>
                        </m:r>
                      </m:den>
                    </m:f>
                  </m:oMath>
                </a14:m>
                <a:r>
                  <a:rPr lang="en-US" sz="2000" b="1" dirty="0" smtClean="0">
                    <a:solidFill>
                      <a:schemeClr val="tx1"/>
                    </a:solidFill>
                  </a:rPr>
                  <a:t> </a:t>
                </a:r>
                <a14:m>
                  <m:oMath xmlns:m="http://schemas.openxmlformats.org/officeDocument/2006/math">
                    <m:r>
                      <a:rPr lang="en-US" sz="2000" b="1" i="1" dirty="0" smtClean="0">
                        <a:solidFill>
                          <a:schemeClr val="tx1"/>
                        </a:solidFill>
                        <a:latin typeface="Cambria Math"/>
                      </a:rPr>
                      <m:t>=</m:t>
                    </m:r>
                    <m:r>
                      <a:rPr lang="en-US" sz="2000" b="1" i="1" dirty="0" smtClean="0">
                        <a:solidFill>
                          <a:schemeClr val="tx1"/>
                        </a:solidFill>
                        <a:latin typeface="Cambria Math"/>
                      </a:rPr>
                      <m:t>𝟎</m:t>
                    </m:r>
                    <m:r>
                      <a:rPr lang="en-US" sz="2000" b="1" i="1" dirty="0" smtClean="0">
                        <a:solidFill>
                          <a:schemeClr val="tx1"/>
                        </a:solidFill>
                        <a:latin typeface="Cambria Math"/>
                      </a:rPr>
                      <m:t>.</m:t>
                    </m:r>
                    <m:r>
                      <a:rPr lang="en-US" sz="2000" b="1" i="1" dirty="0" smtClean="0">
                        <a:solidFill>
                          <a:schemeClr val="tx1"/>
                        </a:solidFill>
                        <a:latin typeface="Cambria Math"/>
                      </a:rPr>
                      <m:t>𝟑𝟑𝟑𝟑</m:t>
                    </m:r>
                  </m:oMath>
                </a14:m>
                <a:r>
                  <a:rPr lang="en-US" sz="2000" b="1" dirty="0" smtClean="0">
                    <a:solidFill>
                      <a:schemeClr val="tx1"/>
                    </a:solidFill>
                  </a:rPr>
                  <a:t>.</a:t>
                </a:r>
              </a:p>
              <a:p>
                <a:pPr marL="0" indent="0" algn="l" rtl="0">
                  <a:buNone/>
                </a:pPr>
                <a:r>
                  <a:rPr lang="en-US" sz="2000" b="1" i="0" dirty="0" smtClean="0">
                    <a:solidFill>
                      <a:schemeClr val="tx1"/>
                    </a:solidFill>
                    <a:effectLst/>
                    <a:latin typeface="Times New Roman"/>
                  </a:rPr>
                  <a:t>The probability that the outcome will be at least 4 is:</a:t>
                </a:r>
              </a:p>
              <a:p>
                <a:pPr marL="0" indent="0" algn="l" rtl="0">
                  <a:buNone/>
                </a:pPr>
                <a14:m>
                  <m:oMath xmlns:m="http://schemas.openxmlformats.org/officeDocument/2006/math">
                    <m:r>
                      <a:rPr lang="en-US" sz="2000" b="1" i="1" smtClean="0">
                        <a:solidFill>
                          <a:schemeClr val="tx1"/>
                        </a:solidFill>
                        <a:effectLst/>
                        <a:latin typeface="Cambria Math"/>
                      </a:rPr>
                      <m:t>𝒑</m:t>
                    </m:r>
                    <m:d>
                      <m:dPr>
                        <m:ctrlPr>
                          <a:rPr lang="en-US" sz="2000" b="1" i="1" smtClean="0">
                            <a:solidFill>
                              <a:schemeClr val="tx1"/>
                            </a:solidFill>
                            <a:effectLst/>
                            <a:latin typeface="Cambria Math"/>
                          </a:rPr>
                        </m:ctrlPr>
                      </m:dPr>
                      <m:e>
                        <m:r>
                          <a:rPr lang="en-US" sz="2000" b="1" i="1" smtClean="0">
                            <a:solidFill>
                              <a:schemeClr val="tx1"/>
                            </a:solidFill>
                            <a:effectLst/>
                            <a:latin typeface="Cambria Math"/>
                          </a:rPr>
                          <m:t>𝒙</m:t>
                        </m:r>
                        <m:r>
                          <a:rPr lang="en-US" sz="2000" b="1" i="1" smtClean="0">
                            <a:solidFill>
                              <a:schemeClr val="tx1"/>
                            </a:solidFill>
                            <a:effectLst/>
                            <a:latin typeface="Cambria Math"/>
                            <a:ea typeface="Cambria Math"/>
                          </a:rPr>
                          <m:t>≥</m:t>
                        </m:r>
                        <m:r>
                          <a:rPr lang="en-US" sz="2000" b="1" i="1" smtClean="0">
                            <a:solidFill>
                              <a:schemeClr val="tx1"/>
                            </a:solidFill>
                            <a:effectLst/>
                            <a:latin typeface="Cambria Math"/>
                            <a:ea typeface="Cambria Math"/>
                          </a:rPr>
                          <m:t>𝟒</m:t>
                        </m:r>
                      </m:e>
                    </m:d>
                    <m:r>
                      <a:rPr lang="en-US" sz="2000" b="1" i="1" smtClean="0">
                        <a:solidFill>
                          <a:schemeClr val="tx1"/>
                        </a:solidFill>
                        <a:effectLst/>
                        <a:latin typeface="Cambria Math"/>
                      </a:rPr>
                      <m:t>=</m:t>
                    </m:r>
                    <m:r>
                      <a:rPr lang="en-US" sz="2000" b="1" i="1" smtClean="0">
                        <a:solidFill>
                          <a:schemeClr val="tx1"/>
                        </a:solidFill>
                        <a:effectLst/>
                        <a:latin typeface="Cambria Math"/>
                      </a:rPr>
                      <m:t>𝒑</m:t>
                    </m:r>
                    <m:d>
                      <m:dPr>
                        <m:ctrlPr>
                          <a:rPr lang="en-US" sz="2000" b="1" i="1" smtClean="0">
                            <a:solidFill>
                              <a:schemeClr val="tx1"/>
                            </a:solidFill>
                            <a:effectLst/>
                            <a:latin typeface="Cambria Math"/>
                          </a:rPr>
                        </m:ctrlPr>
                      </m:dPr>
                      <m:e>
                        <m:r>
                          <a:rPr lang="en-US" sz="2000" b="1" i="1" smtClean="0">
                            <a:solidFill>
                              <a:schemeClr val="tx1"/>
                            </a:solidFill>
                            <a:effectLst/>
                            <a:latin typeface="Cambria Math"/>
                          </a:rPr>
                          <m:t>𝒙</m:t>
                        </m:r>
                        <m:r>
                          <a:rPr lang="en-US" sz="2000" b="1" i="1" smtClean="0">
                            <a:solidFill>
                              <a:schemeClr val="tx1"/>
                            </a:solidFill>
                            <a:effectLst/>
                            <a:latin typeface="Cambria Math"/>
                          </a:rPr>
                          <m:t>=</m:t>
                        </m:r>
                        <m:r>
                          <a:rPr lang="en-US" sz="2000" b="1" i="1" smtClean="0">
                            <a:solidFill>
                              <a:schemeClr val="tx1"/>
                            </a:solidFill>
                            <a:effectLst/>
                            <a:latin typeface="Cambria Math"/>
                          </a:rPr>
                          <m:t>𝟒</m:t>
                        </m:r>
                      </m:e>
                    </m:d>
                    <m:r>
                      <a:rPr lang="en-US" sz="2000" b="1" i="1" smtClean="0">
                        <a:solidFill>
                          <a:schemeClr val="tx1"/>
                        </a:solidFill>
                        <a:effectLst/>
                        <a:latin typeface="Cambria Math"/>
                      </a:rPr>
                      <m:t>+</m:t>
                    </m:r>
                    <m:r>
                      <a:rPr lang="en-US" sz="2000" b="1" i="1" smtClean="0">
                        <a:solidFill>
                          <a:schemeClr val="tx1"/>
                        </a:solidFill>
                        <a:effectLst/>
                        <a:latin typeface="Cambria Math"/>
                      </a:rPr>
                      <m:t>𝒑</m:t>
                    </m:r>
                    <m:d>
                      <m:dPr>
                        <m:ctrlPr>
                          <a:rPr lang="en-US" sz="2000" b="1" i="1" smtClean="0">
                            <a:solidFill>
                              <a:schemeClr val="tx1"/>
                            </a:solidFill>
                            <a:effectLst/>
                            <a:latin typeface="Cambria Math"/>
                          </a:rPr>
                        </m:ctrlPr>
                      </m:dPr>
                      <m:e>
                        <m:r>
                          <a:rPr lang="en-US" sz="2000" b="1" i="1" smtClean="0">
                            <a:solidFill>
                              <a:schemeClr val="tx1"/>
                            </a:solidFill>
                            <a:effectLst/>
                            <a:latin typeface="Cambria Math"/>
                          </a:rPr>
                          <m:t>𝒙</m:t>
                        </m:r>
                        <m:r>
                          <a:rPr lang="en-US" sz="2000" b="1" i="1" smtClean="0">
                            <a:solidFill>
                              <a:schemeClr val="tx1"/>
                            </a:solidFill>
                            <a:effectLst/>
                            <a:latin typeface="Cambria Math"/>
                          </a:rPr>
                          <m:t>=</m:t>
                        </m:r>
                        <m:r>
                          <a:rPr lang="en-US" sz="2000" b="1" i="1" smtClean="0">
                            <a:solidFill>
                              <a:schemeClr val="tx1"/>
                            </a:solidFill>
                            <a:effectLst/>
                            <a:latin typeface="Cambria Math"/>
                          </a:rPr>
                          <m:t>𝟓</m:t>
                        </m:r>
                      </m:e>
                    </m:d>
                    <m:r>
                      <a:rPr lang="en-US" sz="2000" b="1" i="1" smtClean="0">
                        <a:solidFill>
                          <a:schemeClr val="tx1"/>
                        </a:solidFill>
                        <a:effectLst/>
                        <a:latin typeface="Cambria Math"/>
                      </a:rPr>
                      <m:t>+</m:t>
                    </m:r>
                    <m:r>
                      <a:rPr lang="en-US" sz="2000" b="1" i="1" smtClean="0">
                        <a:solidFill>
                          <a:schemeClr val="tx1"/>
                        </a:solidFill>
                        <a:effectLst/>
                        <a:latin typeface="Cambria Math"/>
                      </a:rPr>
                      <m:t>𝒑</m:t>
                    </m:r>
                    <m:d>
                      <m:dPr>
                        <m:ctrlPr>
                          <a:rPr lang="en-US" sz="2000" b="1" i="1" smtClean="0">
                            <a:solidFill>
                              <a:schemeClr val="tx1"/>
                            </a:solidFill>
                            <a:effectLst/>
                            <a:latin typeface="Cambria Math"/>
                          </a:rPr>
                        </m:ctrlPr>
                      </m:dPr>
                      <m:e>
                        <m:r>
                          <a:rPr lang="en-US" sz="2000" b="1" i="1" smtClean="0">
                            <a:solidFill>
                              <a:schemeClr val="tx1"/>
                            </a:solidFill>
                            <a:effectLst/>
                            <a:latin typeface="Cambria Math"/>
                          </a:rPr>
                          <m:t>𝒙</m:t>
                        </m:r>
                        <m:r>
                          <a:rPr lang="en-US" sz="2000" b="1" i="1" smtClean="0">
                            <a:solidFill>
                              <a:schemeClr val="tx1"/>
                            </a:solidFill>
                            <a:effectLst/>
                            <a:latin typeface="Cambria Math"/>
                          </a:rPr>
                          <m:t>=</m:t>
                        </m:r>
                        <m:r>
                          <a:rPr lang="en-US" sz="2000" b="1" i="1" smtClean="0">
                            <a:solidFill>
                              <a:schemeClr val="tx1"/>
                            </a:solidFill>
                            <a:effectLst/>
                            <a:latin typeface="Cambria Math"/>
                          </a:rPr>
                          <m:t>𝟔</m:t>
                        </m:r>
                      </m:e>
                    </m:d>
                    <m:r>
                      <a:rPr lang="en-US" sz="2000" b="1" i="1" smtClean="0">
                        <a:solidFill>
                          <a:schemeClr val="tx1"/>
                        </a:solidFill>
                        <a:effectLst/>
                        <a:latin typeface="Cambria Math"/>
                      </a:rPr>
                      <m:t>=</m:t>
                    </m:r>
                    <m:f>
                      <m:fPr>
                        <m:ctrlPr>
                          <a:rPr lang="en-US" sz="2000" b="1" i="1" smtClean="0">
                            <a:solidFill>
                              <a:schemeClr val="tx1"/>
                            </a:solidFill>
                            <a:effectLst/>
                            <a:latin typeface="Cambria Math"/>
                          </a:rPr>
                        </m:ctrlPr>
                      </m:fPr>
                      <m:num>
                        <m:r>
                          <a:rPr lang="en-US" sz="2000" b="1" i="1" smtClean="0">
                            <a:solidFill>
                              <a:schemeClr val="tx1"/>
                            </a:solidFill>
                            <a:effectLst/>
                            <a:latin typeface="Cambria Math"/>
                          </a:rPr>
                          <m:t>𝟑</m:t>
                        </m:r>
                      </m:num>
                      <m:den>
                        <m:r>
                          <a:rPr lang="en-US" sz="2000" b="1" i="1" smtClean="0">
                            <a:solidFill>
                              <a:schemeClr val="tx1"/>
                            </a:solidFill>
                            <a:effectLst/>
                            <a:latin typeface="Cambria Math"/>
                          </a:rPr>
                          <m:t>𝟔</m:t>
                        </m:r>
                      </m:den>
                    </m:f>
                  </m:oMath>
                </a14:m>
                <a:r>
                  <a:rPr lang="en-US" sz="2000" b="1" i="0" dirty="0" smtClean="0">
                    <a:solidFill>
                      <a:schemeClr val="tx1"/>
                    </a:solidFill>
                    <a:effectLst/>
                    <a:latin typeface="Times New Roman"/>
                  </a:rPr>
                  <a:t> </a:t>
                </a:r>
                <a14:m>
                  <m:oMath xmlns:m="http://schemas.openxmlformats.org/officeDocument/2006/math">
                    <m:r>
                      <a:rPr lang="en-US" sz="2000" b="1" i="1" dirty="0" smtClean="0">
                        <a:solidFill>
                          <a:schemeClr val="tx1"/>
                        </a:solidFill>
                        <a:effectLst/>
                        <a:latin typeface="Cambria Math"/>
                      </a:rPr>
                      <m:t>=</m:t>
                    </m:r>
                    <m:r>
                      <a:rPr lang="en-US" sz="2000" b="1" i="1" dirty="0" smtClean="0">
                        <a:solidFill>
                          <a:schemeClr val="tx1"/>
                        </a:solidFill>
                        <a:effectLst/>
                        <a:latin typeface="Cambria Math"/>
                      </a:rPr>
                      <m:t>𝟎</m:t>
                    </m:r>
                    <m:r>
                      <a:rPr lang="en-US" sz="2000" b="1" i="1" dirty="0" smtClean="0">
                        <a:solidFill>
                          <a:schemeClr val="tx1"/>
                        </a:solidFill>
                        <a:effectLst/>
                        <a:latin typeface="Cambria Math"/>
                      </a:rPr>
                      <m:t>.</m:t>
                    </m:r>
                    <m:r>
                      <a:rPr lang="en-US" sz="2000" b="1" i="1" dirty="0" smtClean="0">
                        <a:solidFill>
                          <a:schemeClr val="tx1"/>
                        </a:solidFill>
                        <a:effectLst/>
                        <a:latin typeface="Cambria Math"/>
                      </a:rPr>
                      <m:t>𝟓</m:t>
                    </m:r>
                    <m:r>
                      <a:rPr lang="en-US" sz="2000" b="1" i="1" dirty="0" smtClean="0">
                        <a:solidFill>
                          <a:schemeClr val="tx1"/>
                        </a:solidFill>
                        <a:effectLst/>
                        <a:latin typeface="Cambria Math"/>
                      </a:rPr>
                      <m:t> </m:t>
                    </m:r>
                    <m:r>
                      <a:rPr lang="en-US" sz="2000" b="0" i="1" dirty="0" smtClean="0">
                        <a:solidFill>
                          <a:schemeClr val="tx1"/>
                        </a:solidFill>
                        <a:effectLst/>
                        <a:latin typeface="Cambria Math"/>
                      </a:rPr>
                      <m:t>.</m:t>
                    </m:r>
                  </m:oMath>
                </a14:m>
                <a:endParaRPr lang="en-US" sz="2000" b="0" i="0" dirty="0" smtClean="0">
                  <a:solidFill>
                    <a:schemeClr val="tx1"/>
                  </a:solidFill>
                  <a:effectLst/>
                  <a:latin typeface="Times New Roman"/>
                </a:endParaRPr>
              </a:p>
              <a:p>
                <a:pPr marL="0" indent="0" algn="l" rtl="0">
                  <a:buNone/>
                </a:pPr>
                <a:r>
                  <a:rPr lang="en-US" sz="2000" b="1" i="0" dirty="0" smtClean="0">
                    <a:solidFill>
                      <a:schemeClr val="tx1"/>
                    </a:solidFill>
                    <a:effectLst/>
                    <a:latin typeface="Times New Roman"/>
                  </a:rPr>
                  <a:t> The probability that the outcome will be less than 4 is: </a:t>
                </a:r>
                <a14:m>
                  <m:oMath xmlns:m="http://schemas.openxmlformats.org/officeDocument/2006/math">
                    <m:r>
                      <a:rPr lang="en-US" sz="2000" b="1" i="1" smtClean="0">
                        <a:solidFill>
                          <a:schemeClr val="tx1"/>
                        </a:solidFill>
                        <a:effectLst/>
                        <a:latin typeface="Cambria Math"/>
                      </a:rPr>
                      <m:t>𝒑</m:t>
                    </m:r>
                    <m:d>
                      <m:dPr>
                        <m:ctrlPr>
                          <a:rPr lang="en-US" sz="2000" b="1" i="1" smtClean="0">
                            <a:solidFill>
                              <a:schemeClr val="tx1"/>
                            </a:solidFill>
                            <a:effectLst/>
                            <a:latin typeface="Cambria Math"/>
                          </a:rPr>
                        </m:ctrlPr>
                      </m:dPr>
                      <m:e>
                        <m:r>
                          <a:rPr lang="en-US" sz="2000" b="1" i="1" smtClean="0">
                            <a:solidFill>
                              <a:schemeClr val="tx1"/>
                            </a:solidFill>
                            <a:effectLst/>
                            <a:latin typeface="Cambria Math"/>
                          </a:rPr>
                          <m:t>𝒙</m:t>
                        </m:r>
                        <m:r>
                          <a:rPr lang="en-US" sz="2000" b="1" i="1" smtClean="0">
                            <a:solidFill>
                              <a:schemeClr val="tx1"/>
                            </a:solidFill>
                            <a:effectLst/>
                            <a:latin typeface="Cambria Math"/>
                            <a:ea typeface="Cambria Math"/>
                          </a:rPr>
                          <m:t>&lt;</m:t>
                        </m:r>
                        <m:r>
                          <a:rPr lang="en-US" sz="2000" b="1" i="1" smtClean="0">
                            <a:solidFill>
                              <a:schemeClr val="tx1"/>
                            </a:solidFill>
                            <a:effectLst/>
                            <a:latin typeface="Cambria Math"/>
                            <a:ea typeface="Cambria Math"/>
                          </a:rPr>
                          <m:t>𝟒</m:t>
                        </m:r>
                      </m:e>
                    </m:d>
                    <m:r>
                      <a:rPr lang="en-US" sz="2000" b="1" i="1" smtClean="0">
                        <a:solidFill>
                          <a:schemeClr val="tx1"/>
                        </a:solidFill>
                        <a:effectLst/>
                        <a:latin typeface="Cambria Math"/>
                      </a:rPr>
                      <m:t>=</m:t>
                    </m:r>
                    <m:r>
                      <a:rPr lang="en-US" sz="2000" b="1" i="1" smtClean="0">
                        <a:solidFill>
                          <a:schemeClr val="tx1"/>
                        </a:solidFill>
                        <a:effectLst/>
                        <a:latin typeface="Cambria Math"/>
                      </a:rPr>
                      <m:t>𝒑</m:t>
                    </m:r>
                    <m:d>
                      <m:dPr>
                        <m:ctrlPr>
                          <a:rPr lang="en-US" sz="2000" b="1" i="1" smtClean="0">
                            <a:solidFill>
                              <a:schemeClr val="tx1"/>
                            </a:solidFill>
                            <a:effectLst/>
                            <a:latin typeface="Cambria Math"/>
                          </a:rPr>
                        </m:ctrlPr>
                      </m:dPr>
                      <m:e>
                        <m:r>
                          <a:rPr lang="en-US" sz="2000" b="1" i="1" smtClean="0">
                            <a:solidFill>
                              <a:schemeClr val="tx1"/>
                            </a:solidFill>
                            <a:effectLst/>
                            <a:latin typeface="Cambria Math"/>
                          </a:rPr>
                          <m:t>𝒙</m:t>
                        </m:r>
                        <m:r>
                          <a:rPr lang="en-US" sz="2000" b="1" i="1" smtClean="0">
                            <a:solidFill>
                              <a:schemeClr val="tx1"/>
                            </a:solidFill>
                            <a:effectLst/>
                            <a:latin typeface="Cambria Math"/>
                          </a:rPr>
                          <m:t>=</m:t>
                        </m:r>
                        <m:r>
                          <a:rPr lang="en-US" sz="2000" b="1" i="1" smtClean="0">
                            <a:solidFill>
                              <a:schemeClr val="tx1"/>
                            </a:solidFill>
                            <a:effectLst/>
                            <a:latin typeface="Cambria Math"/>
                          </a:rPr>
                          <m:t>𝟏</m:t>
                        </m:r>
                      </m:e>
                    </m:d>
                    <m:r>
                      <a:rPr lang="en-US" sz="2000" b="1" i="1" smtClean="0">
                        <a:solidFill>
                          <a:schemeClr val="tx1"/>
                        </a:solidFill>
                        <a:effectLst/>
                        <a:latin typeface="Cambria Math"/>
                      </a:rPr>
                      <m:t>+</m:t>
                    </m:r>
                    <m:r>
                      <a:rPr lang="en-US" sz="2000" b="1" i="1" smtClean="0">
                        <a:solidFill>
                          <a:schemeClr val="tx1"/>
                        </a:solidFill>
                        <a:effectLst/>
                        <a:latin typeface="Cambria Math"/>
                      </a:rPr>
                      <m:t>𝒑</m:t>
                    </m:r>
                    <m:d>
                      <m:dPr>
                        <m:ctrlPr>
                          <a:rPr lang="en-US" sz="2000" b="1" i="1" smtClean="0">
                            <a:solidFill>
                              <a:schemeClr val="tx1"/>
                            </a:solidFill>
                            <a:effectLst/>
                            <a:latin typeface="Cambria Math"/>
                          </a:rPr>
                        </m:ctrlPr>
                      </m:dPr>
                      <m:e>
                        <m:r>
                          <a:rPr lang="en-US" sz="2000" b="1" i="1" smtClean="0">
                            <a:solidFill>
                              <a:schemeClr val="tx1"/>
                            </a:solidFill>
                            <a:effectLst/>
                            <a:latin typeface="Cambria Math"/>
                          </a:rPr>
                          <m:t>𝒙</m:t>
                        </m:r>
                        <m:r>
                          <a:rPr lang="en-US" sz="2000" b="1" i="1" smtClean="0">
                            <a:solidFill>
                              <a:schemeClr val="tx1"/>
                            </a:solidFill>
                            <a:effectLst/>
                            <a:latin typeface="Cambria Math"/>
                          </a:rPr>
                          <m:t>=</m:t>
                        </m:r>
                        <m:r>
                          <a:rPr lang="en-US" sz="2000" b="1" i="1" smtClean="0">
                            <a:solidFill>
                              <a:schemeClr val="tx1"/>
                            </a:solidFill>
                            <a:effectLst/>
                            <a:latin typeface="Cambria Math"/>
                          </a:rPr>
                          <m:t>𝟐</m:t>
                        </m:r>
                      </m:e>
                    </m:d>
                    <m:r>
                      <a:rPr lang="en-US" sz="2000" b="1" i="1" smtClean="0">
                        <a:solidFill>
                          <a:schemeClr val="tx1"/>
                        </a:solidFill>
                        <a:effectLst/>
                        <a:latin typeface="Cambria Math"/>
                      </a:rPr>
                      <m:t>+</m:t>
                    </m:r>
                    <m:r>
                      <a:rPr lang="en-US" sz="2000" b="1" i="1" smtClean="0">
                        <a:solidFill>
                          <a:schemeClr val="tx1"/>
                        </a:solidFill>
                        <a:effectLst/>
                        <a:latin typeface="Cambria Math"/>
                      </a:rPr>
                      <m:t>𝒑</m:t>
                    </m:r>
                    <m:d>
                      <m:dPr>
                        <m:ctrlPr>
                          <a:rPr lang="en-US" sz="2000" b="1" i="1" smtClean="0">
                            <a:solidFill>
                              <a:schemeClr val="tx1"/>
                            </a:solidFill>
                            <a:effectLst/>
                            <a:latin typeface="Cambria Math"/>
                          </a:rPr>
                        </m:ctrlPr>
                      </m:dPr>
                      <m:e>
                        <m:r>
                          <a:rPr lang="en-US" sz="2000" b="1" i="1" smtClean="0">
                            <a:solidFill>
                              <a:schemeClr val="tx1"/>
                            </a:solidFill>
                            <a:effectLst/>
                            <a:latin typeface="Cambria Math"/>
                          </a:rPr>
                          <m:t>𝒙</m:t>
                        </m:r>
                        <m:r>
                          <a:rPr lang="en-US" sz="2000" b="1" i="1" smtClean="0">
                            <a:solidFill>
                              <a:schemeClr val="tx1"/>
                            </a:solidFill>
                            <a:effectLst/>
                            <a:latin typeface="Cambria Math"/>
                          </a:rPr>
                          <m:t>=</m:t>
                        </m:r>
                        <m:r>
                          <a:rPr lang="en-US" sz="2000" b="1" i="1" smtClean="0">
                            <a:solidFill>
                              <a:schemeClr val="tx1"/>
                            </a:solidFill>
                            <a:effectLst/>
                            <a:latin typeface="Cambria Math"/>
                          </a:rPr>
                          <m:t>𝟑</m:t>
                        </m:r>
                      </m:e>
                    </m:d>
                    <m:r>
                      <a:rPr lang="en-US" sz="2000" b="1" i="1" smtClean="0">
                        <a:solidFill>
                          <a:schemeClr val="tx1"/>
                        </a:solidFill>
                        <a:effectLst/>
                        <a:latin typeface="Cambria Math"/>
                      </a:rPr>
                      <m:t>=</m:t>
                    </m:r>
                    <m:f>
                      <m:fPr>
                        <m:ctrlPr>
                          <a:rPr lang="en-US" sz="2000" b="1" i="1" smtClean="0">
                            <a:solidFill>
                              <a:schemeClr val="tx1"/>
                            </a:solidFill>
                            <a:effectLst/>
                            <a:latin typeface="Cambria Math"/>
                          </a:rPr>
                        </m:ctrlPr>
                      </m:fPr>
                      <m:num>
                        <m:r>
                          <a:rPr lang="en-US" sz="2000" b="1" i="1" smtClean="0">
                            <a:solidFill>
                              <a:schemeClr val="tx1"/>
                            </a:solidFill>
                            <a:effectLst/>
                            <a:latin typeface="Cambria Math"/>
                          </a:rPr>
                          <m:t>𝟑</m:t>
                        </m:r>
                      </m:num>
                      <m:den>
                        <m:r>
                          <a:rPr lang="en-US" sz="2000" b="1" i="1" smtClean="0">
                            <a:solidFill>
                              <a:schemeClr val="tx1"/>
                            </a:solidFill>
                            <a:effectLst/>
                            <a:latin typeface="Cambria Math"/>
                          </a:rPr>
                          <m:t>𝟔</m:t>
                        </m:r>
                      </m:den>
                    </m:f>
                    <m:r>
                      <a:rPr lang="en-US" sz="2000" b="1" i="1" smtClean="0">
                        <a:solidFill>
                          <a:schemeClr val="tx1"/>
                        </a:solidFill>
                        <a:effectLst/>
                        <a:latin typeface="Cambria Math"/>
                      </a:rPr>
                      <m:t>=</m:t>
                    </m:r>
                    <m:r>
                      <a:rPr lang="en-US" sz="2000" b="1" i="1" smtClean="0">
                        <a:solidFill>
                          <a:schemeClr val="tx1"/>
                        </a:solidFill>
                        <a:effectLst/>
                        <a:latin typeface="Cambria Math"/>
                      </a:rPr>
                      <m:t>𝟎</m:t>
                    </m:r>
                    <m:r>
                      <a:rPr lang="en-US" sz="2000" b="1" i="1" smtClean="0">
                        <a:solidFill>
                          <a:schemeClr val="tx1"/>
                        </a:solidFill>
                        <a:effectLst/>
                        <a:latin typeface="Cambria Math"/>
                      </a:rPr>
                      <m:t>.</m:t>
                    </m:r>
                    <m:r>
                      <a:rPr lang="en-US" sz="2000" b="1" i="1" smtClean="0">
                        <a:solidFill>
                          <a:schemeClr val="tx1"/>
                        </a:solidFill>
                        <a:effectLst/>
                        <a:latin typeface="Cambria Math"/>
                      </a:rPr>
                      <m:t>𝟓</m:t>
                    </m:r>
                    <m:r>
                      <a:rPr lang="en-US" sz="2000" b="1" i="1" smtClean="0">
                        <a:solidFill>
                          <a:schemeClr val="tx1"/>
                        </a:solidFill>
                        <a:effectLst/>
                        <a:latin typeface="Cambria Math"/>
                      </a:rPr>
                      <m:t> .</m:t>
                    </m:r>
                  </m:oMath>
                </a14:m>
                <a:endParaRPr lang="en-US" sz="2000" b="1" i="0" dirty="0" smtClean="0">
                  <a:solidFill>
                    <a:schemeClr val="tx1"/>
                  </a:solidFill>
                  <a:effectLst/>
                  <a:latin typeface="Times New Roman"/>
                </a:endParaRPr>
              </a:p>
              <a:p>
                <a:pPr marL="0" indent="0" algn="l" rtl="0">
                  <a:buNone/>
                </a:pPr>
                <a:endParaRPr lang="en-US" sz="1800" b="0" i="0" dirty="0" smtClean="0">
                  <a:solidFill>
                    <a:srgbClr val="000000"/>
                  </a:solidFill>
                  <a:effectLst/>
                  <a:latin typeface="Times New Roman"/>
                </a:endParaRPr>
              </a:p>
              <a:p>
                <a:pPr marL="0" indent="0" algn="l" rtl="0">
                  <a:buNone/>
                </a:pPr>
                <a:endParaRPr lang="ar-IQ"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47664" y="1124744"/>
                <a:ext cx="6264696" cy="5400600"/>
              </a:xfrm>
              <a:blipFill rotWithShape="1">
                <a:blip r:embed="rId2"/>
                <a:stretch>
                  <a:fillRect l="-1070" t="-565" r="-292"/>
                </a:stretch>
              </a:blipFill>
            </p:spPr>
            <p:txBody>
              <a:bodyPr/>
              <a:lstStyle/>
              <a:p>
                <a:r>
                  <a:rPr lang="ar-IQ">
                    <a:noFill/>
                  </a:rPr>
                  <a:t> </a:t>
                </a:r>
              </a:p>
            </p:txBody>
          </p:sp>
        </mc:Fallback>
      </mc:AlternateContent>
    </p:spTree>
    <p:extLst>
      <p:ext uri="{BB962C8B-B14F-4D97-AF65-F5344CB8AC3E}">
        <p14:creationId xmlns:p14="http://schemas.microsoft.com/office/powerpoint/2010/main" val="3486315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43608" y="764704"/>
                <a:ext cx="7128792" cy="5361459"/>
              </a:xfrm>
            </p:spPr>
            <p:txBody>
              <a:bodyPr>
                <a:normAutofit/>
              </a:bodyPr>
              <a:lstStyle/>
              <a:p>
                <a:pPr marL="0" indent="0" algn="l" rtl="0">
                  <a:buNone/>
                </a:pPr>
                <a:r>
                  <a:rPr lang="en-US" sz="2000" b="1" i="0" dirty="0" smtClean="0">
                    <a:solidFill>
                      <a:schemeClr val="tx1"/>
                    </a:solidFill>
                    <a:effectLst/>
                    <a:latin typeface="Times New Roman"/>
                  </a:rPr>
                  <a:t>The probability that the outcome will be at most 4 is:</a:t>
                </a:r>
              </a:p>
              <a:p>
                <a:pPr marL="0" indent="0" algn="l" rtl="0">
                  <a:buNone/>
                </a:pPr>
                <a14:m>
                  <m:oMath xmlns:m="http://schemas.openxmlformats.org/officeDocument/2006/math">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𝒙</m:t>
                        </m:r>
                        <m:r>
                          <a:rPr lang="en-US" sz="2000" b="1" i="1" smtClean="0">
                            <a:solidFill>
                              <a:schemeClr val="tx1"/>
                            </a:solidFill>
                            <a:latin typeface="Cambria Math"/>
                            <a:ea typeface="Cambria Math"/>
                          </a:rPr>
                          <m:t>≤</m:t>
                        </m:r>
                        <m:r>
                          <a:rPr lang="en-US" sz="2000" b="1" i="1" smtClean="0">
                            <a:solidFill>
                              <a:schemeClr val="tx1"/>
                            </a:solidFill>
                            <a:latin typeface="Cambria Math"/>
                            <a:ea typeface="Cambria Math"/>
                          </a:rPr>
                          <m:t>𝟒</m:t>
                        </m:r>
                      </m:e>
                    </m:d>
                    <m:r>
                      <a:rPr lang="en-US" sz="2000" b="1" i="1" smtClean="0">
                        <a:solidFill>
                          <a:schemeClr val="tx1"/>
                        </a:solidFill>
                        <a:latin typeface="Cambria Math"/>
                      </a:rPr>
                      <m:t>=</m:t>
                    </m:r>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𝒙</m:t>
                        </m:r>
                        <m:r>
                          <a:rPr lang="en-US" sz="2000" b="1" i="1" smtClean="0">
                            <a:solidFill>
                              <a:schemeClr val="tx1"/>
                            </a:solidFill>
                            <a:latin typeface="Cambria Math"/>
                          </a:rPr>
                          <m:t>=</m:t>
                        </m:r>
                        <m:r>
                          <a:rPr lang="en-US" sz="2000" b="1" i="1" smtClean="0">
                            <a:solidFill>
                              <a:schemeClr val="tx1"/>
                            </a:solidFill>
                            <a:latin typeface="Cambria Math"/>
                          </a:rPr>
                          <m:t>𝟏</m:t>
                        </m:r>
                      </m:e>
                    </m:d>
                    <m:r>
                      <a:rPr lang="en-US" sz="2000" b="1" i="1" smtClean="0">
                        <a:solidFill>
                          <a:schemeClr val="tx1"/>
                        </a:solidFill>
                        <a:latin typeface="Cambria Math"/>
                      </a:rPr>
                      <m:t>+</m:t>
                    </m:r>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𝒙</m:t>
                        </m:r>
                        <m:r>
                          <a:rPr lang="en-US" sz="2000" b="1" i="1" smtClean="0">
                            <a:solidFill>
                              <a:schemeClr val="tx1"/>
                            </a:solidFill>
                            <a:latin typeface="Cambria Math"/>
                          </a:rPr>
                          <m:t>=</m:t>
                        </m:r>
                        <m:r>
                          <a:rPr lang="en-US" sz="2000" b="1" i="1" smtClean="0">
                            <a:solidFill>
                              <a:schemeClr val="tx1"/>
                            </a:solidFill>
                            <a:latin typeface="Cambria Math"/>
                          </a:rPr>
                          <m:t>𝟐</m:t>
                        </m:r>
                      </m:e>
                    </m:d>
                    <m:r>
                      <a:rPr lang="en-US" sz="2000" b="1" i="1" smtClean="0">
                        <a:solidFill>
                          <a:schemeClr val="tx1"/>
                        </a:solidFill>
                        <a:latin typeface="Cambria Math"/>
                      </a:rPr>
                      <m:t>+</m:t>
                    </m:r>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𝒙</m:t>
                        </m:r>
                        <m:r>
                          <a:rPr lang="en-US" sz="2000" b="1" i="1" smtClean="0">
                            <a:solidFill>
                              <a:schemeClr val="tx1"/>
                            </a:solidFill>
                            <a:latin typeface="Cambria Math"/>
                          </a:rPr>
                          <m:t>=</m:t>
                        </m:r>
                        <m:r>
                          <a:rPr lang="en-US" sz="2000" b="1" i="1" smtClean="0">
                            <a:solidFill>
                              <a:schemeClr val="tx1"/>
                            </a:solidFill>
                            <a:latin typeface="Cambria Math"/>
                          </a:rPr>
                          <m:t>𝟑</m:t>
                        </m:r>
                      </m:e>
                    </m:d>
                    <m:r>
                      <a:rPr lang="en-US" sz="2000" b="1" i="1" smtClean="0">
                        <a:solidFill>
                          <a:schemeClr val="tx1"/>
                        </a:solidFill>
                        <a:latin typeface="Cambria Math"/>
                      </a:rPr>
                      <m:t>+</m:t>
                    </m:r>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𝒙</m:t>
                        </m:r>
                        <m:r>
                          <a:rPr lang="en-US" sz="2000" b="1" i="1" smtClean="0">
                            <a:solidFill>
                              <a:schemeClr val="tx1"/>
                            </a:solidFill>
                            <a:latin typeface="Cambria Math"/>
                          </a:rPr>
                          <m:t>=</m:t>
                        </m:r>
                        <m:r>
                          <a:rPr lang="en-US" sz="2000" b="1" i="1" smtClean="0">
                            <a:solidFill>
                              <a:schemeClr val="tx1"/>
                            </a:solidFill>
                            <a:latin typeface="Cambria Math"/>
                          </a:rPr>
                          <m:t>𝟒</m:t>
                        </m:r>
                      </m:e>
                    </m:d>
                    <m:r>
                      <a:rPr lang="en-US" sz="2000" b="1" i="1" smtClean="0">
                        <a:solidFill>
                          <a:schemeClr val="tx1"/>
                        </a:solidFill>
                        <a:latin typeface="Cambria Math"/>
                      </a:rPr>
                      <m:t>=</m:t>
                    </m:r>
                    <m:f>
                      <m:fPr>
                        <m:ctrlPr>
                          <a:rPr lang="en-US" sz="2000" b="1" i="1" smtClean="0">
                            <a:solidFill>
                              <a:schemeClr val="tx1"/>
                            </a:solidFill>
                            <a:latin typeface="Cambria Math"/>
                          </a:rPr>
                        </m:ctrlPr>
                      </m:fPr>
                      <m:num>
                        <m:r>
                          <a:rPr lang="en-US" sz="2000" b="1" i="1" smtClean="0">
                            <a:solidFill>
                              <a:schemeClr val="tx1"/>
                            </a:solidFill>
                            <a:latin typeface="Cambria Math"/>
                          </a:rPr>
                          <m:t>𝟒</m:t>
                        </m:r>
                      </m:num>
                      <m:den>
                        <m:r>
                          <a:rPr lang="en-US" sz="2000" b="1" i="1" smtClean="0">
                            <a:solidFill>
                              <a:schemeClr val="tx1"/>
                            </a:solidFill>
                            <a:latin typeface="Cambria Math"/>
                          </a:rPr>
                          <m:t>𝟔</m:t>
                        </m:r>
                      </m:den>
                    </m:f>
                  </m:oMath>
                </a14:m>
                <a:r>
                  <a:rPr lang="en-US" sz="2000" b="1" dirty="0" smtClean="0">
                    <a:solidFill>
                      <a:schemeClr val="tx1"/>
                    </a:solidFill>
                  </a:rPr>
                  <a:t> </a:t>
                </a:r>
                <a14:m>
                  <m:oMath xmlns:m="http://schemas.openxmlformats.org/officeDocument/2006/math">
                    <m:r>
                      <a:rPr lang="en-US" sz="2000" b="1" i="1" dirty="0" smtClean="0">
                        <a:solidFill>
                          <a:schemeClr val="tx1"/>
                        </a:solidFill>
                        <a:latin typeface="Cambria Math"/>
                      </a:rPr>
                      <m:t>=</m:t>
                    </m:r>
                    <m:r>
                      <a:rPr lang="en-US" sz="2000" b="1" i="1" dirty="0" smtClean="0">
                        <a:solidFill>
                          <a:schemeClr val="tx1"/>
                        </a:solidFill>
                        <a:latin typeface="Cambria Math"/>
                      </a:rPr>
                      <m:t>𝟎</m:t>
                    </m:r>
                    <m:r>
                      <a:rPr lang="en-US" sz="2000" b="1" i="1" dirty="0" smtClean="0">
                        <a:solidFill>
                          <a:schemeClr val="tx1"/>
                        </a:solidFill>
                        <a:latin typeface="Cambria Math"/>
                      </a:rPr>
                      <m:t>.</m:t>
                    </m:r>
                    <m:r>
                      <a:rPr lang="en-US" sz="2000" b="1" i="1" dirty="0" smtClean="0">
                        <a:solidFill>
                          <a:schemeClr val="tx1"/>
                        </a:solidFill>
                        <a:latin typeface="Cambria Math"/>
                      </a:rPr>
                      <m:t>𝟔𝟔𝟔𝟕</m:t>
                    </m:r>
                  </m:oMath>
                </a14:m>
                <a:r>
                  <a:rPr lang="en-US" sz="2000" b="1" dirty="0" smtClean="0">
                    <a:solidFill>
                      <a:schemeClr val="tx1"/>
                    </a:solidFill>
                  </a:rPr>
                  <a:t> .</a:t>
                </a:r>
              </a:p>
              <a:p>
                <a:pPr marL="0" indent="0" algn="l" rtl="0">
                  <a:buNone/>
                </a:pPr>
                <a:r>
                  <a:rPr lang="en-US" sz="2000" b="1" i="0" dirty="0" smtClean="0">
                    <a:solidFill>
                      <a:schemeClr val="tx1"/>
                    </a:solidFill>
                    <a:effectLst/>
                    <a:latin typeface="Times New Roman"/>
                  </a:rPr>
                  <a:t>The probability that the outcome will not be a 4 is:</a:t>
                </a:r>
              </a:p>
              <a:p>
                <a:pPr marL="0" indent="0" algn="l" rtl="0">
                  <a:buNone/>
                </a:pPr>
                <a14:m>
                  <m:oMath xmlns:m="http://schemas.openxmlformats.org/officeDocument/2006/math">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𝒙</m:t>
                        </m:r>
                        <m:r>
                          <a:rPr lang="en-US" sz="2000" b="1" i="1" smtClean="0">
                            <a:solidFill>
                              <a:schemeClr val="tx1"/>
                            </a:solidFill>
                            <a:latin typeface="Cambria Math"/>
                            <a:ea typeface="Cambria Math"/>
                          </a:rPr>
                          <m:t>≠</m:t>
                        </m:r>
                        <m:r>
                          <a:rPr lang="en-US" sz="2000" b="1" i="1" smtClean="0">
                            <a:solidFill>
                              <a:schemeClr val="tx1"/>
                            </a:solidFill>
                            <a:latin typeface="Cambria Math"/>
                            <a:ea typeface="Cambria Math"/>
                          </a:rPr>
                          <m:t>𝟒</m:t>
                        </m:r>
                      </m:e>
                    </m:d>
                    <m:r>
                      <a:rPr lang="en-US" sz="2000" b="1" i="1" smtClean="0">
                        <a:solidFill>
                          <a:schemeClr val="tx1"/>
                        </a:solidFill>
                        <a:latin typeface="Cambria Math"/>
                      </a:rPr>
                      <m:t>=</m:t>
                    </m:r>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𝒙</m:t>
                        </m:r>
                        <m:r>
                          <a:rPr lang="en-US" sz="2000" b="1" i="1" smtClean="0">
                            <a:solidFill>
                              <a:schemeClr val="tx1"/>
                            </a:solidFill>
                            <a:latin typeface="Cambria Math"/>
                          </a:rPr>
                          <m:t>=</m:t>
                        </m:r>
                        <m:r>
                          <a:rPr lang="en-US" sz="2000" b="1" i="1" smtClean="0">
                            <a:solidFill>
                              <a:schemeClr val="tx1"/>
                            </a:solidFill>
                            <a:latin typeface="Cambria Math"/>
                          </a:rPr>
                          <m:t>𝟏</m:t>
                        </m:r>
                      </m:e>
                    </m:d>
                    <m:r>
                      <a:rPr lang="en-US" sz="2000" b="1" i="1" smtClean="0">
                        <a:solidFill>
                          <a:schemeClr val="tx1"/>
                        </a:solidFill>
                        <a:latin typeface="Cambria Math"/>
                      </a:rPr>
                      <m:t>+</m:t>
                    </m:r>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𝒙</m:t>
                        </m:r>
                        <m:r>
                          <a:rPr lang="en-US" sz="2000" b="1" i="1" smtClean="0">
                            <a:solidFill>
                              <a:schemeClr val="tx1"/>
                            </a:solidFill>
                            <a:latin typeface="Cambria Math"/>
                          </a:rPr>
                          <m:t>=</m:t>
                        </m:r>
                        <m:r>
                          <a:rPr lang="en-US" sz="2000" b="1" i="1" smtClean="0">
                            <a:solidFill>
                              <a:schemeClr val="tx1"/>
                            </a:solidFill>
                            <a:latin typeface="Cambria Math"/>
                          </a:rPr>
                          <m:t>𝟐</m:t>
                        </m:r>
                      </m:e>
                    </m:d>
                    <m:r>
                      <a:rPr lang="en-US" sz="2000" b="1" i="1" smtClean="0">
                        <a:solidFill>
                          <a:schemeClr val="tx1"/>
                        </a:solidFill>
                        <a:latin typeface="Cambria Math"/>
                      </a:rPr>
                      <m:t>+</m:t>
                    </m:r>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𝒙</m:t>
                        </m:r>
                        <m:r>
                          <a:rPr lang="en-US" sz="2000" b="1" i="1" smtClean="0">
                            <a:solidFill>
                              <a:schemeClr val="tx1"/>
                            </a:solidFill>
                            <a:latin typeface="Cambria Math"/>
                          </a:rPr>
                          <m:t>=</m:t>
                        </m:r>
                        <m:r>
                          <a:rPr lang="en-US" sz="2000" b="1" i="1" smtClean="0">
                            <a:solidFill>
                              <a:schemeClr val="tx1"/>
                            </a:solidFill>
                            <a:latin typeface="Cambria Math"/>
                          </a:rPr>
                          <m:t>𝟑</m:t>
                        </m:r>
                      </m:e>
                    </m:d>
                    <m:r>
                      <a:rPr lang="en-US" sz="2000" b="1" i="1" smtClean="0">
                        <a:solidFill>
                          <a:schemeClr val="tx1"/>
                        </a:solidFill>
                        <a:latin typeface="Cambria Math"/>
                      </a:rPr>
                      <m:t>+</m:t>
                    </m:r>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𝒙</m:t>
                        </m:r>
                        <m:r>
                          <a:rPr lang="en-US" sz="2000" b="1" i="1" smtClean="0">
                            <a:solidFill>
                              <a:schemeClr val="tx1"/>
                            </a:solidFill>
                            <a:latin typeface="Cambria Math"/>
                          </a:rPr>
                          <m:t>=</m:t>
                        </m:r>
                        <m:r>
                          <a:rPr lang="en-US" sz="2000" b="1" i="1" smtClean="0">
                            <a:solidFill>
                              <a:schemeClr val="tx1"/>
                            </a:solidFill>
                            <a:latin typeface="Cambria Math"/>
                          </a:rPr>
                          <m:t>𝟓</m:t>
                        </m:r>
                      </m:e>
                    </m:d>
                    <m:r>
                      <a:rPr lang="en-US" sz="2000" b="1" i="1" smtClean="0">
                        <a:solidFill>
                          <a:schemeClr val="tx1"/>
                        </a:solidFill>
                        <a:latin typeface="Cambria Math"/>
                      </a:rPr>
                      <m:t>+</m:t>
                    </m:r>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𝒙</m:t>
                        </m:r>
                        <m:r>
                          <a:rPr lang="en-US" sz="2000" b="1" i="1" smtClean="0">
                            <a:solidFill>
                              <a:schemeClr val="tx1"/>
                            </a:solidFill>
                            <a:latin typeface="Cambria Math"/>
                          </a:rPr>
                          <m:t>=</m:t>
                        </m:r>
                        <m:r>
                          <a:rPr lang="en-US" sz="2000" b="1" i="1" smtClean="0">
                            <a:solidFill>
                              <a:schemeClr val="tx1"/>
                            </a:solidFill>
                            <a:latin typeface="Cambria Math"/>
                          </a:rPr>
                          <m:t>𝟔</m:t>
                        </m:r>
                      </m:e>
                    </m:d>
                    <m:r>
                      <a:rPr lang="en-US" sz="2000" b="1" i="1" smtClean="0">
                        <a:solidFill>
                          <a:schemeClr val="tx1"/>
                        </a:solidFill>
                        <a:latin typeface="Cambria Math"/>
                      </a:rPr>
                      <m:t>=</m:t>
                    </m:r>
                    <m:f>
                      <m:fPr>
                        <m:ctrlPr>
                          <a:rPr lang="en-US" sz="2000" b="1" i="1" smtClean="0">
                            <a:solidFill>
                              <a:schemeClr val="tx1"/>
                            </a:solidFill>
                            <a:latin typeface="Cambria Math"/>
                          </a:rPr>
                        </m:ctrlPr>
                      </m:fPr>
                      <m:num>
                        <m:r>
                          <a:rPr lang="en-US" sz="2000" b="1" i="1" smtClean="0">
                            <a:solidFill>
                              <a:schemeClr val="tx1"/>
                            </a:solidFill>
                            <a:latin typeface="Cambria Math"/>
                          </a:rPr>
                          <m:t>𝟓</m:t>
                        </m:r>
                        <m:r>
                          <a:rPr lang="en-US" sz="2000" b="1" i="1" smtClean="0">
                            <a:solidFill>
                              <a:schemeClr val="tx1"/>
                            </a:solidFill>
                            <a:latin typeface="Cambria Math"/>
                          </a:rPr>
                          <m:t>  </m:t>
                        </m:r>
                      </m:num>
                      <m:den>
                        <m:r>
                          <a:rPr lang="en-US" sz="2000" b="1" i="1" smtClean="0">
                            <a:solidFill>
                              <a:schemeClr val="tx1"/>
                            </a:solidFill>
                            <a:latin typeface="Cambria Math"/>
                          </a:rPr>
                          <m:t>𝟔</m:t>
                        </m:r>
                      </m:den>
                    </m:f>
                  </m:oMath>
                </a14:m>
                <a:r>
                  <a:rPr lang="en-US" sz="2000" b="1" dirty="0" smtClean="0">
                    <a:solidFill>
                      <a:schemeClr val="tx1"/>
                    </a:solidFill>
                  </a:rPr>
                  <a:t> </a:t>
                </a:r>
                <a14:m>
                  <m:oMath xmlns:m="http://schemas.openxmlformats.org/officeDocument/2006/math">
                    <m:r>
                      <a:rPr lang="en-US" sz="2000" b="1" i="1" dirty="0" smtClean="0">
                        <a:solidFill>
                          <a:schemeClr val="tx1"/>
                        </a:solidFill>
                        <a:latin typeface="Cambria Math"/>
                      </a:rPr>
                      <m:t>=</m:t>
                    </m:r>
                    <m:r>
                      <a:rPr lang="en-US" sz="2000" b="1" i="1" dirty="0" smtClean="0">
                        <a:solidFill>
                          <a:schemeClr val="tx1"/>
                        </a:solidFill>
                        <a:latin typeface="Cambria Math"/>
                      </a:rPr>
                      <m:t>𝟎</m:t>
                    </m:r>
                    <m:r>
                      <a:rPr lang="en-US" sz="2000" b="1" i="1" dirty="0" smtClean="0">
                        <a:solidFill>
                          <a:schemeClr val="tx1"/>
                        </a:solidFill>
                        <a:latin typeface="Cambria Math"/>
                      </a:rPr>
                      <m:t>.</m:t>
                    </m:r>
                    <m:r>
                      <a:rPr lang="en-US" sz="2000" b="1" i="1" dirty="0" smtClean="0">
                        <a:solidFill>
                          <a:schemeClr val="tx1"/>
                        </a:solidFill>
                        <a:latin typeface="Cambria Math"/>
                      </a:rPr>
                      <m:t>𝟖𝟑𝟑𝟑</m:t>
                    </m:r>
                  </m:oMath>
                </a14:m>
                <a:r>
                  <a:rPr lang="en-US" sz="2000" b="1" dirty="0" smtClean="0">
                    <a:solidFill>
                      <a:schemeClr val="tx1"/>
                    </a:solidFill>
                  </a:rPr>
                  <a:t> .</a:t>
                </a:r>
              </a:p>
              <a:p>
                <a:pPr marL="0" indent="0" algn="l" rtl="0">
                  <a:buNone/>
                </a:pPr>
                <a:r>
                  <a:rPr lang="en-US" sz="2000" b="1" i="0" dirty="0" smtClean="0">
                    <a:solidFill>
                      <a:schemeClr val="tx1"/>
                    </a:solidFill>
                    <a:effectLst/>
                    <a:latin typeface="Times New Roman"/>
                  </a:rPr>
                  <a:t>The probability that the outcome will be between 2 and 5, inclusive, is:</a:t>
                </a:r>
              </a:p>
              <a:p>
                <a:pPr marL="0" indent="0" algn="l" rtl="0">
                  <a:buNone/>
                </a:pPr>
                <a14:m>
                  <m:oMath xmlns:m="http://schemas.openxmlformats.org/officeDocument/2006/math">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𝟐</m:t>
                        </m:r>
                        <m:r>
                          <a:rPr lang="en-US" sz="2000" b="1" i="1" smtClean="0">
                            <a:solidFill>
                              <a:schemeClr val="tx1"/>
                            </a:solidFill>
                            <a:latin typeface="Cambria Math"/>
                            <a:ea typeface="Cambria Math"/>
                          </a:rPr>
                          <m:t>≤</m:t>
                        </m:r>
                        <m:r>
                          <a:rPr lang="en-US" sz="2000" b="1" i="1" smtClean="0">
                            <a:solidFill>
                              <a:schemeClr val="tx1"/>
                            </a:solidFill>
                            <a:latin typeface="Cambria Math"/>
                            <a:ea typeface="Cambria Math"/>
                          </a:rPr>
                          <m:t>𝒙</m:t>
                        </m:r>
                        <m:r>
                          <a:rPr lang="en-US" sz="2000" b="1" i="1" smtClean="0">
                            <a:solidFill>
                              <a:schemeClr val="tx1"/>
                            </a:solidFill>
                            <a:latin typeface="Cambria Math"/>
                            <a:ea typeface="Cambria Math"/>
                          </a:rPr>
                          <m:t>≤</m:t>
                        </m:r>
                        <m:r>
                          <a:rPr lang="en-US" sz="2000" b="1" i="1" smtClean="0">
                            <a:solidFill>
                              <a:schemeClr val="tx1"/>
                            </a:solidFill>
                            <a:latin typeface="Cambria Math"/>
                            <a:ea typeface="Cambria Math"/>
                          </a:rPr>
                          <m:t>𝟓</m:t>
                        </m:r>
                      </m:e>
                    </m:d>
                    <m:r>
                      <a:rPr lang="en-US" sz="2000" b="1" i="1" smtClean="0">
                        <a:solidFill>
                          <a:schemeClr val="tx1"/>
                        </a:solidFill>
                        <a:latin typeface="Cambria Math"/>
                      </a:rPr>
                      <m:t>=</m:t>
                    </m:r>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𝒙</m:t>
                        </m:r>
                        <m:r>
                          <a:rPr lang="en-US" sz="2000" b="1" i="1" smtClean="0">
                            <a:solidFill>
                              <a:schemeClr val="tx1"/>
                            </a:solidFill>
                            <a:latin typeface="Cambria Math"/>
                          </a:rPr>
                          <m:t>=</m:t>
                        </m:r>
                        <m:r>
                          <a:rPr lang="en-US" sz="2000" b="1" i="1" smtClean="0">
                            <a:solidFill>
                              <a:schemeClr val="tx1"/>
                            </a:solidFill>
                            <a:latin typeface="Cambria Math"/>
                          </a:rPr>
                          <m:t>𝟐</m:t>
                        </m:r>
                      </m:e>
                    </m:d>
                    <m:r>
                      <a:rPr lang="en-US" sz="2000" b="1" i="1" smtClean="0">
                        <a:solidFill>
                          <a:schemeClr val="tx1"/>
                        </a:solidFill>
                        <a:latin typeface="Cambria Math"/>
                      </a:rPr>
                      <m:t>+</m:t>
                    </m:r>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𝒙</m:t>
                        </m:r>
                        <m:r>
                          <a:rPr lang="en-US" sz="2000" b="1" i="1" smtClean="0">
                            <a:solidFill>
                              <a:schemeClr val="tx1"/>
                            </a:solidFill>
                            <a:latin typeface="Cambria Math"/>
                          </a:rPr>
                          <m:t>=</m:t>
                        </m:r>
                        <m:r>
                          <a:rPr lang="en-US" sz="2000" b="1" i="1" smtClean="0">
                            <a:solidFill>
                              <a:schemeClr val="tx1"/>
                            </a:solidFill>
                            <a:latin typeface="Cambria Math"/>
                          </a:rPr>
                          <m:t>𝟑</m:t>
                        </m:r>
                      </m:e>
                    </m:d>
                    <m:r>
                      <a:rPr lang="en-US" sz="2000" b="1" i="1" smtClean="0">
                        <a:solidFill>
                          <a:schemeClr val="tx1"/>
                        </a:solidFill>
                        <a:latin typeface="Cambria Math"/>
                      </a:rPr>
                      <m:t>+</m:t>
                    </m:r>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𝒙</m:t>
                        </m:r>
                        <m:r>
                          <a:rPr lang="en-US" sz="2000" b="1" i="1" smtClean="0">
                            <a:solidFill>
                              <a:schemeClr val="tx1"/>
                            </a:solidFill>
                            <a:latin typeface="Cambria Math"/>
                          </a:rPr>
                          <m:t>=</m:t>
                        </m:r>
                        <m:r>
                          <a:rPr lang="en-US" sz="2000" b="1" i="1" smtClean="0">
                            <a:solidFill>
                              <a:schemeClr val="tx1"/>
                            </a:solidFill>
                            <a:latin typeface="Cambria Math"/>
                          </a:rPr>
                          <m:t>𝟒</m:t>
                        </m:r>
                      </m:e>
                    </m:d>
                    <m:r>
                      <a:rPr lang="en-US" sz="2000" b="1" i="1" smtClean="0">
                        <a:solidFill>
                          <a:schemeClr val="tx1"/>
                        </a:solidFill>
                        <a:latin typeface="Cambria Math"/>
                      </a:rPr>
                      <m:t>+</m:t>
                    </m:r>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𝒙</m:t>
                        </m:r>
                        <m:r>
                          <a:rPr lang="en-US" sz="2000" b="1" i="1" smtClean="0">
                            <a:solidFill>
                              <a:schemeClr val="tx1"/>
                            </a:solidFill>
                            <a:latin typeface="Cambria Math"/>
                          </a:rPr>
                          <m:t>=</m:t>
                        </m:r>
                        <m:r>
                          <a:rPr lang="en-US" sz="2000" b="1" i="1" smtClean="0">
                            <a:solidFill>
                              <a:schemeClr val="tx1"/>
                            </a:solidFill>
                            <a:latin typeface="Cambria Math"/>
                          </a:rPr>
                          <m:t>𝟓</m:t>
                        </m:r>
                      </m:e>
                    </m:d>
                    <m:r>
                      <a:rPr lang="en-US" sz="2000" b="1" i="1" smtClean="0">
                        <a:solidFill>
                          <a:schemeClr val="tx1"/>
                        </a:solidFill>
                        <a:latin typeface="Cambria Math"/>
                      </a:rPr>
                      <m:t>=</m:t>
                    </m:r>
                    <m:f>
                      <m:fPr>
                        <m:ctrlPr>
                          <a:rPr lang="en-US" sz="2000" b="1" i="1" smtClean="0">
                            <a:solidFill>
                              <a:schemeClr val="tx1"/>
                            </a:solidFill>
                            <a:latin typeface="Cambria Math"/>
                          </a:rPr>
                        </m:ctrlPr>
                      </m:fPr>
                      <m:num>
                        <m:r>
                          <a:rPr lang="en-US" sz="2000" b="1" i="1" smtClean="0">
                            <a:solidFill>
                              <a:schemeClr val="tx1"/>
                            </a:solidFill>
                            <a:latin typeface="Cambria Math"/>
                          </a:rPr>
                          <m:t>𝟒</m:t>
                        </m:r>
                      </m:num>
                      <m:den>
                        <m:r>
                          <a:rPr lang="en-US" sz="2000" b="1" i="1" smtClean="0">
                            <a:solidFill>
                              <a:schemeClr val="tx1"/>
                            </a:solidFill>
                            <a:latin typeface="Cambria Math"/>
                          </a:rPr>
                          <m:t>𝟔</m:t>
                        </m:r>
                      </m:den>
                    </m:f>
                  </m:oMath>
                </a14:m>
                <a:r>
                  <a:rPr lang="en-US" sz="2000" b="1" dirty="0" smtClean="0">
                    <a:solidFill>
                      <a:schemeClr val="tx1"/>
                    </a:solidFill>
                  </a:rPr>
                  <a:t> </a:t>
                </a:r>
                <a14:m>
                  <m:oMath xmlns:m="http://schemas.openxmlformats.org/officeDocument/2006/math">
                    <m:r>
                      <a:rPr lang="en-US" sz="2000" b="1" i="1" dirty="0" smtClean="0">
                        <a:solidFill>
                          <a:schemeClr val="tx1"/>
                        </a:solidFill>
                        <a:latin typeface="Cambria Math"/>
                      </a:rPr>
                      <m:t>=</m:t>
                    </m:r>
                    <m:r>
                      <a:rPr lang="en-US" sz="2000" b="1" i="1" dirty="0" smtClean="0">
                        <a:solidFill>
                          <a:schemeClr val="tx1"/>
                        </a:solidFill>
                        <a:latin typeface="Cambria Math"/>
                      </a:rPr>
                      <m:t>𝟎</m:t>
                    </m:r>
                    <m:r>
                      <a:rPr lang="en-US" sz="2000" b="1" i="1" dirty="0" smtClean="0">
                        <a:solidFill>
                          <a:schemeClr val="tx1"/>
                        </a:solidFill>
                        <a:latin typeface="Cambria Math"/>
                      </a:rPr>
                      <m:t>.</m:t>
                    </m:r>
                    <m:r>
                      <a:rPr lang="en-US" sz="2000" b="1" i="1" dirty="0" smtClean="0">
                        <a:solidFill>
                          <a:schemeClr val="tx1"/>
                        </a:solidFill>
                        <a:latin typeface="Cambria Math"/>
                      </a:rPr>
                      <m:t>𝟔𝟔𝟔𝟕</m:t>
                    </m:r>
                    <m:r>
                      <a:rPr lang="en-US" sz="2000" b="1" i="1" dirty="0" smtClean="0">
                        <a:solidFill>
                          <a:schemeClr val="tx1"/>
                        </a:solidFill>
                        <a:latin typeface="Cambria Math"/>
                      </a:rPr>
                      <m:t>.</m:t>
                    </m:r>
                  </m:oMath>
                </a14:m>
                <a:endParaRPr lang="en-US" sz="2000" b="1" dirty="0" smtClean="0">
                  <a:solidFill>
                    <a:schemeClr val="tx1"/>
                  </a:solidFill>
                </a:endParaRPr>
              </a:p>
              <a:p>
                <a:pPr marL="0" indent="0" algn="l" rtl="0">
                  <a:buNone/>
                </a:pPr>
                <a:r>
                  <a:rPr lang="en-US" sz="2000" b="1" i="0" dirty="0" smtClean="0">
                    <a:solidFill>
                      <a:schemeClr val="tx1"/>
                    </a:solidFill>
                    <a:effectLst/>
                    <a:latin typeface="Times New Roman"/>
                  </a:rPr>
                  <a:t>The probability that the outcome will be either 4 or 5 is:</a:t>
                </a:r>
              </a:p>
              <a:p>
                <a:pPr marL="0" indent="0" algn="l" rtl="0">
                  <a:buNone/>
                </a:pPr>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𝒙</m:t>
                          </m:r>
                          <m:r>
                            <a:rPr lang="en-US" sz="2000" b="1" i="1" smtClean="0">
                              <a:solidFill>
                                <a:schemeClr val="tx1"/>
                              </a:solidFill>
                              <a:latin typeface="Cambria Math"/>
                            </a:rPr>
                            <m:t>=</m:t>
                          </m:r>
                          <m:r>
                            <a:rPr lang="en-US" sz="2000" b="1" i="1" smtClean="0">
                              <a:solidFill>
                                <a:schemeClr val="tx1"/>
                              </a:solidFill>
                              <a:latin typeface="Cambria Math"/>
                            </a:rPr>
                            <m:t>𝟒</m:t>
                          </m:r>
                          <m:r>
                            <a:rPr lang="en-US" sz="2000" b="1" i="1" smtClean="0">
                              <a:solidFill>
                                <a:schemeClr val="tx1"/>
                              </a:solidFill>
                              <a:latin typeface="Cambria Math"/>
                            </a:rPr>
                            <m:t> </m:t>
                          </m:r>
                          <m:r>
                            <a:rPr lang="en-US" sz="2000" b="1" i="1" smtClean="0">
                              <a:solidFill>
                                <a:schemeClr val="tx1"/>
                              </a:solidFill>
                              <a:latin typeface="Cambria Math"/>
                            </a:rPr>
                            <m:t>𝒐𝒓</m:t>
                          </m:r>
                          <m:r>
                            <a:rPr lang="en-US" sz="2000" b="1" i="1" smtClean="0">
                              <a:solidFill>
                                <a:schemeClr val="tx1"/>
                              </a:solidFill>
                              <a:latin typeface="Cambria Math"/>
                            </a:rPr>
                            <m:t> </m:t>
                          </m:r>
                          <m:r>
                            <a:rPr lang="en-US" sz="2000" b="1" i="1" smtClean="0">
                              <a:solidFill>
                                <a:schemeClr val="tx1"/>
                              </a:solidFill>
                              <a:latin typeface="Cambria Math"/>
                            </a:rPr>
                            <m:t>𝒙</m:t>
                          </m:r>
                          <m:r>
                            <a:rPr lang="en-US" sz="2000" b="1" i="1" smtClean="0">
                              <a:solidFill>
                                <a:schemeClr val="tx1"/>
                              </a:solidFill>
                              <a:latin typeface="Cambria Math"/>
                            </a:rPr>
                            <m:t>=</m:t>
                          </m:r>
                          <m:r>
                            <a:rPr lang="en-US" sz="2000" b="1" i="1" smtClean="0">
                              <a:solidFill>
                                <a:schemeClr val="tx1"/>
                              </a:solidFill>
                              <a:latin typeface="Cambria Math"/>
                            </a:rPr>
                            <m:t>𝟓</m:t>
                          </m:r>
                        </m:e>
                      </m:d>
                      <m:r>
                        <a:rPr lang="en-US" sz="2000" b="1" i="1" smtClean="0">
                          <a:solidFill>
                            <a:schemeClr val="tx1"/>
                          </a:solidFill>
                          <a:latin typeface="Cambria Math"/>
                        </a:rPr>
                        <m:t>=</m:t>
                      </m:r>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𝒙</m:t>
                          </m:r>
                          <m:r>
                            <a:rPr lang="en-US" sz="2000" b="1" i="1" smtClean="0">
                              <a:solidFill>
                                <a:schemeClr val="tx1"/>
                              </a:solidFill>
                              <a:latin typeface="Cambria Math"/>
                            </a:rPr>
                            <m:t>=</m:t>
                          </m:r>
                          <m:r>
                            <a:rPr lang="en-US" sz="2000" b="1" i="1" smtClean="0">
                              <a:solidFill>
                                <a:schemeClr val="tx1"/>
                              </a:solidFill>
                              <a:latin typeface="Cambria Math"/>
                            </a:rPr>
                            <m:t>𝟒</m:t>
                          </m:r>
                        </m:e>
                      </m:d>
                      <m:r>
                        <a:rPr lang="en-US" sz="2000" b="1" i="1" smtClean="0">
                          <a:solidFill>
                            <a:schemeClr val="tx1"/>
                          </a:solidFill>
                          <a:latin typeface="Cambria Math"/>
                        </a:rPr>
                        <m:t>+</m:t>
                      </m:r>
                      <m:r>
                        <a:rPr lang="en-US" sz="2000" b="1" i="1" smtClean="0">
                          <a:solidFill>
                            <a:schemeClr val="tx1"/>
                          </a:solidFill>
                          <a:latin typeface="Cambria Math"/>
                        </a:rPr>
                        <m:t>𝒑</m:t>
                      </m:r>
                      <m:d>
                        <m:dPr>
                          <m:ctrlPr>
                            <a:rPr lang="en-US" sz="2000" b="1" i="1" smtClean="0">
                              <a:solidFill>
                                <a:schemeClr val="tx1"/>
                              </a:solidFill>
                              <a:latin typeface="Cambria Math"/>
                            </a:rPr>
                          </m:ctrlPr>
                        </m:dPr>
                        <m:e>
                          <m:r>
                            <a:rPr lang="en-US" sz="2000" b="1" i="1" smtClean="0">
                              <a:solidFill>
                                <a:schemeClr val="tx1"/>
                              </a:solidFill>
                              <a:latin typeface="Cambria Math"/>
                            </a:rPr>
                            <m:t>𝒙</m:t>
                          </m:r>
                          <m:r>
                            <a:rPr lang="en-US" sz="2000" b="1" i="1" smtClean="0">
                              <a:solidFill>
                                <a:schemeClr val="tx1"/>
                              </a:solidFill>
                              <a:latin typeface="Cambria Math"/>
                            </a:rPr>
                            <m:t>=</m:t>
                          </m:r>
                          <m:r>
                            <a:rPr lang="en-US" sz="2000" b="1" i="1" smtClean="0">
                              <a:solidFill>
                                <a:schemeClr val="tx1"/>
                              </a:solidFill>
                              <a:latin typeface="Cambria Math"/>
                            </a:rPr>
                            <m:t>𝟓</m:t>
                          </m:r>
                        </m:e>
                      </m:d>
                      <m:r>
                        <a:rPr lang="en-US" sz="2000" b="1" i="1" smtClean="0">
                          <a:solidFill>
                            <a:schemeClr val="tx1"/>
                          </a:solidFill>
                          <a:latin typeface="Cambria Math"/>
                        </a:rPr>
                        <m:t>=</m:t>
                      </m:r>
                      <m:f>
                        <m:fPr>
                          <m:ctrlPr>
                            <a:rPr lang="en-US" sz="2000" b="1" i="1" smtClean="0">
                              <a:solidFill>
                                <a:schemeClr val="tx1"/>
                              </a:solidFill>
                              <a:latin typeface="Cambria Math"/>
                            </a:rPr>
                          </m:ctrlPr>
                        </m:fPr>
                        <m:num>
                          <m:r>
                            <a:rPr lang="en-US" sz="2000" b="1" i="1" smtClean="0">
                              <a:solidFill>
                                <a:schemeClr val="tx1"/>
                              </a:solidFill>
                              <a:latin typeface="Cambria Math"/>
                            </a:rPr>
                            <m:t>𝟐</m:t>
                          </m:r>
                        </m:num>
                        <m:den>
                          <m:r>
                            <a:rPr lang="en-US" sz="2000" b="1" i="1" smtClean="0">
                              <a:solidFill>
                                <a:schemeClr val="tx1"/>
                              </a:solidFill>
                              <a:latin typeface="Cambria Math"/>
                            </a:rPr>
                            <m:t>𝟔</m:t>
                          </m:r>
                        </m:den>
                      </m:f>
                      <m:r>
                        <a:rPr lang="en-US" sz="2000" b="1" i="1" smtClean="0">
                          <a:solidFill>
                            <a:schemeClr val="tx1"/>
                          </a:solidFill>
                          <a:latin typeface="Cambria Math"/>
                        </a:rPr>
                        <m:t>=</m:t>
                      </m:r>
                      <m:r>
                        <a:rPr lang="en-US" sz="2000" b="1" i="1" smtClean="0">
                          <a:solidFill>
                            <a:schemeClr val="tx1"/>
                          </a:solidFill>
                          <a:latin typeface="Cambria Math"/>
                        </a:rPr>
                        <m:t>𝟎</m:t>
                      </m:r>
                      <m:r>
                        <a:rPr lang="en-US" sz="2000" b="1" i="1" smtClean="0">
                          <a:solidFill>
                            <a:schemeClr val="tx1"/>
                          </a:solidFill>
                          <a:latin typeface="Cambria Math"/>
                        </a:rPr>
                        <m:t>.</m:t>
                      </m:r>
                      <m:r>
                        <a:rPr lang="en-US" sz="2000" b="1" i="1" smtClean="0">
                          <a:solidFill>
                            <a:schemeClr val="tx1"/>
                          </a:solidFill>
                          <a:latin typeface="Cambria Math"/>
                        </a:rPr>
                        <m:t>𝟑𝟑𝟑𝟑</m:t>
                      </m:r>
                    </m:oMath>
                  </m:oMathPara>
                </a14:m>
                <a:endParaRPr lang="ar-IQ" sz="2000" b="1"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43608" y="764704"/>
                <a:ext cx="7128792" cy="5361459"/>
              </a:xfrm>
              <a:blipFill rotWithShape="1">
                <a:blip r:embed="rId2"/>
                <a:stretch>
                  <a:fillRect l="-855" t="-568"/>
                </a:stretch>
              </a:blipFill>
            </p:spPr>
            <p:txBody>
              <a:bodyPr/>
              <a:lstStyle/>
              <a:p>
                <a:r>
                  <a:rPr lang="ar-IQ">
                    <a:noFill/>
                  </a:rPr>
                  <a:t> </a:t>
                </a:r>
              </a:p>
            </p:txBody>
          </p:sp>
        </mc:Fallback>
      </mc:AlternateContent>
    </p:spTree>
    <p:extLst>
      <p:ext uri="{BB962C8B-B14F-4D97-AF65-F5344CB8AC3E}">
        <p14:creationId xmlns:p14="http://schemas.microsoft.com/office/powerpoint/2010/main" val="24593521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491</TotalTime>
  <Words>1118</Words>
  <Application>Microsoft Office PowerPoint</Application>
  <PresentationFormat>On-screen Show (4:3)</PresentationFormat>
  <Paragraphs>119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Pushpin</vt:lpstr>
      <vt:lpstr>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44</cp:revision>
  <dcterms:created xsi:type="dcterms:W3CDTF">2020-12-21T18:00:09Z</dcterms:created>
  <dcterms:modified xsi:type="dcterms:W3CDTF">2022-01-30T19:48:33Z</dcterms:modified>
</cp:coreProperties>
</file>